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80" r:id="rId16"/>
    <p:sldMasterId id="2147483682" r:id="rId17"/>
    <p:sldMasterId id="2147483684" r:id="rId18"/>
    <p:sldMasterId id="2147483686" r:id="rId19"/>
    <p:sldMasterId id="2147483688" r:id="rId20"/>
    <p:sldMasterId id="2147483690" r:id="rId21"/>
    <p:sldMasterId id="2147483692" r:id="rId22"/>
    <p:sldMasterId id="2147483694" r:id="rId23"/>
    <p:sldMasterId id="2147483696" r:id="rId24"/>
    <p:sldMasterId id="2147483698" r:id="rId25"/>
    <p:sldMasterId id="2147483700" r:id="rId26"/>
  </p:sldMasterIdLst>
  <p:notesMasterIdLst>
    <p:notesMasterId r:id="rId65"/>
  </p:notesMasterIdLst>
  <p:sldIdLst>
    <p:sldId id="256" r:id="rId27"/>
    <p:sldId id="296" r:id="rId28"/>
    <p:sldId id="258" r:id="rId29"/>
    <p:sldId id="257" r:id="rId30"/>
    <p:sldId id="259" r:id="rId31"/>
    <p:sldId id="280" r:id="rId32"/>
    <p:sldId id="260" r:id="rId33"/>
    <p:sldId id="281" r:id="rId34"/>
    <p:sldId id="304" r:id="rId35"/>
    <p:sldId id="263" r:id="rId36"/>
    <p:sldId id="282" r:id="rId37"/>
    <p:sldId id="265" r:id="rId38"/>
    <p:sldId id="266" r:id="rId39"/>
    <p:sldId id="267" r:id="rId40"/>
    <p:sldId id="268" r:id="rId41"/>
    <p:sldId id="269" r:id="rId42"/>
    <p:sldId id="270" r:id="rId43"/>
    <p:sldId id="271" r:id="rId44"/>
    <p:sldId id="283" r:id="rId45"/>
    <p:sldId id="286" r:id="rId46"/>
    <p:sldId id="299" r:id="rId47"/>
    <p:sldId id="288" r:id="rId48"/>
    <p:sldId id="285" r:id="rId49"/>
    <p:sldId id="284" r:id="rId50"/>
    <p:sldId id="287" r:id="rId51"/>
    <p:sldId id="275" r:id="rId52"/>
    <p:sldId id="298" r:id="rId53"/>
    <p:sldId id="277" r:id="rId54"/>
    <p:sldId id="274" r:id="rId55"/>
    <p:sldId id="272" r:id="rId56"/>
    <p:sldId id="273" r:id="rId57"/>
    <p:sldId id="300" r:id="rId58"/>
    <p:sldId id="301" r:id="rId59"/>
    <p:sldId id="302" r:id="rId60"/>
    <p:sldId id="303" r:id="rId61"/>
    <p:sldId id="278" r:id="rId62"/>
    <p:sldId id="262" r:id="rId63"/>
    <p:sldId id="297" r:id="rId64"/>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6"/>
    <a:srgbClr val="C02526"/>
    <a:srgbClr val="F8A016"/>
    <a:srgbClr val="4355D7"/>
    <a:srgbClr val="0A0C52"/>
    <a:srgbClr val="1F2C56"/>
    <a:srgbClr val="D6CAE3"/>
    <a:srgbClr val="090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8824" autoAdjust="0"/>
  </p:normalViewPr>
  <p:slideViewPr>
    <p:cSldViewPr snapToGrid="0">
      <p:cViewPr varScale="1">
        <p:scale>
          <a:sx n="75" d="100"/>
          <a:sy n="75" d="100"/>
        </p:scale>
        <p:origin x="1627"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s>
</file>

<file path=ppt/diagrams/_rels/data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197D2-490A-415E-B0D8-5C00377EA154}" type="doc">
      <dgm:prSet loTypeId="urn:microsoft.com/office/officeart/2005/8/layout/gear1" loCatId="relationship" qsTypeId="urn:microsoft.com/office/officeart/2005/8/quickstyle/simple1" qsCatId="simple" csTypeId="urn:microsoft.com/office/officeart/2005/8/colors/colorful2" csCatId="colorful" phldr="1"/>
      <dgm:spPr/>
    </dgm:pt>
    <dgm:pt modelId="{E4FD2D2C-C088-4B26-AC46-722974A5CF7A}">
      <dgm:prSet phldrT="[Testo]" custT="1"/>
      <dgm:spPr>
        <a:gradFill rotWithShape="0">
          <a:gsLst>
            <a:gs pos="0">
              <a:srgbClr val="00ACB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it-IT" sz="1200" b="1" kern="1200" spc="-1" dirty="0">
              <a:solidFill>
                <a:schemeClr val="tx2">
                  <a:lumMod val="75000"/>
                </a:schemeClr>
              </a:solidFill>
              <a:latin typeface="Montserrat"/>
              <a:ea typeface="Montserrat"/>
              <a:cs typeface="+mn-cs"/>
            </a:rPr>
            <a:t>Development new architectures and algorithms</a:t>
          </a:r>
        </a:p>
      </dgm:t>
    </dgm:pt>
    <dgm:pt modelId="{5707F693-9B1B-452D-9D33-0CE05E50A765}" type="parTrans" cxnId="{80873A1A-A09F-4B8C-81CB-687D527B2CBD}">
      <dgm:prSet/>
      <dgm:spPr/>
      <dgm:t>
        <a:bodyPr/>
        <a:lstStyle/>
        <a:p>
          <a:endParaRPr lang="it-IT"/>
        </a:p>
      </dgm:t>
    </dgm:pt>
    <dgm:pt modelId="{10D18782-DA92-4B28-8B57-EE1801889BD3}" type="sibTrans" cxnId="{80873A1A-A09F-4B8C-81CB-687D527B2CBD}">
      <dgm:prSet/>
      <dgm:spPr>
        <a:gradFill rotWithShape="0">
          <a:gsLst>
            <a:gs pos="0">
              <a:srgbClr val="00ACB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endParaRPr lang="it-IT"/>
        </a:p>
      </dgm:t>
    </dgm:pt>
    <dgm:pt modelId="{2DD5EC82-0146-42BD-924C-34C8C4D406DE}">
      <dgm:prSet phldrT="[Testo]" custT="1"/>
      <dgm:spPr>
        <a:gradFill flip="none" rotWithShape="0">
          <a:gsLst>
            <a:gs pos="14000">
              <a:schemeClr val="accent2">
                <a:hueOff val="-1274957"/>
                <a:satOff val="-1644"/>
                <a:lumOff val="2744"/>
                <a:shade val="30000"/>
                <a:satMod val="115000"/>
              </a:schemeClr>
            </a:gs>
            <a:gs pos="43000">
              <a:schemeClr val="accent2">
                <a:hueOff val="-1274957"/>
                <a:satOff val="-1644"/>
                <a:lumOff val="2744"/>
                <a:shade val="67500"/>
                <a:satMod val="115000"/>
              </a:schemeClr>
            </a:gs>
            <a:gs pos="67000">
              <a:schemeClr val="accent2">
                <a:hueOff val="-1274957"/>
                <a:satOff val="-1644"/>
                <a:lumOff val="2744"/>
                <a:shade val="100000"/>
                <a:satMod val="115000"/>
              </a:schemeClr>
            </a:gs>
          </a:gsLst>
          <a:path path="circle">
            <a:fillToRect l="100000" t="100000"/>
          </a:path>
          <a:tileRect r="-100000" b="-100000"/>
        </a:gradFill>
      </dgm:spPr>
      <dgm:t>
        <a:bodyPr/>
        <a:lstStyle/>
        <a:p>
          <a:r>
            <a:rPr lang="it-IT" sz="1200" b="1" kern="1200" spc="-1" dirty="0">
              <a:solidFill>
                <a:schemeClr val="tx2">
                  <a:lumMod val="75000"/>
                </a:schemeClr>
              </a:solidFill>
              <a:latin typeface="Montserrat"/>
              <a:ea typeface="Montserrat"/>
              <a:cs typeface="+mn-cs"/>
            </a:rPr>
            <a:t>Hardwere for parallel processing tasks</a:t>
          </a:r>
        </a:p>
      </dgm:t>
    </dgm:pt>
    <dgm:pt modelId="{883C5DA4-9343-45E0-BFC6-1518F2D9DE94}" type="parTrans" cxnId="{82114100-8DD9-4C16-95F5-AA847E2AC981}">
      <dgm:prSet/>
      <dgm:spPr/>
      <dgm:t>
        <a:bodyPr/>
        <a:lstStyle/>
        <a:p>
          <a:endParaRPr lang="it-IT"/>
        </a:p>
      </dgm:t>
    </dgm:pt>
    <dgm:pt modelId="{66512825-A94B-4CA3-891F-22AD671903B1}" type="sibTrans" cxnId="{82114100-8DD9-4C16-95F5-AA847E2AC981}">
      <dgm:prSet/>
      <dgm:spPr>
        <a:gradFill flip="none" rotWithShape="0">
          <a:gsLst>
            <a:gs pos="25000">
              <a:schemeClr val="accent2">
                <a:hueOff val="-1274957"/>
                <a:satOff val="-1644"/>
                <a:lumOff val="2744"/>
                <a:shade val="30000"/>
                <a:satMod val="115000"/>
              </a:schemeClr>
            </a:gs>
            <a:gs pos="50000">
              <a:schemeClr val="accent2">
                <a:hueOff val="-1274957"/>
                <a:satOff val="-1644"/>
                <a:lumOff val="2744"/>
                <a:shade val="67500"/>
                <a:satMod val="115000"/>
              </a:schemeClr>
            </a:gs>
            <a:gs pos="100000">
              <a:schemeClr val="accent2">
                <a:hueOff val="-1274957"/>
                <a:satOff val="-1644"/>
                <a:lumOff val="2744"/>
                <a:shade val="100000"/>
                <a:satMod val="115000"/>
              </a:schemeClr>
            </a:gs>
          </a:gsLst>
          <a:path path="circle">
            <a:fillToRect l="100000" t="100000"/>
          </a:path>
          <a:tileRect r="-100000" b="-100000"/>
        </a:gradFill>
      </dgm:spPr>
      <dgm:t>
        <a:bodyPr/>
        <a:lstStyle/>
        <a:p>
          <a:endParaRPr lang="it-IT"/>
        </a:p>
      </dgm:t>
    </dgm:pt>
    <dgm:pt modelId="{133FEEF3-DC0E-4A82-922D-87C1383BF923}">
      <dgm:prSet phldrT="[Testo]" custT="1"/>
      <dgm:spPr>
        <a:gradFill flip="none" rotWithShape="0">
          <a:gsLst>
            <a:gs pos="15000">
              <a:schemeClr val="accent2">
                <a:hueOff val="-2549913"/>
                <a:satOff val="-3288"/>
                <a:lumOff val="5489"/>
                <a:shade val="30000"/>
                <a:satMod val="115000"/>
              </a:schemeClr>
            </a:gs>
            <a:gs pos="48000">
              <a:schemeClr val="accent2">
                <a:hueOff val="-2549913"/>
                <a:satOff val="-3288"/>
                <a:lumOff val="5489"/>
                <a:shade val="67500"/>
                <a:satMod val="115000"/>
              </a:schemeClr>
            </a:gs>
            <a:gs pos="67000">
              <a:schemeClr val="accent2">
                <a:hueOff val="-2549913"/>
                <a:satOff val="-3288"/>
                <a:lumOff val="5489"/>
                <a:shade val="100000"/>
                <a:satMod val="115000"/>
              </a:schemeClr>
            </a:gs>
          </a:gsLst>
          <a:path path="circle">
            <a:fillToRect l="100000" b="100000"/>
          </a:path>
          <a:tileRect t="-100000" r="-100000"/>
        </a:gradFill>
      </dgm:spPr>
      <dgm:t>
        <a:bodyPr/>
        <a:lstStyle/>
        <a:p>
          <a:r>
            <a:rPr lang="it-IT" sz="1200" b="1" kern="1200" spc="-1" dirty="0">
              <a:solidFill>
                <a:schemeClr val="tx2">
                  <a:lumMod val="75000"/>
                </a:schemeClr>
              </a:solidFill>
              <a:latin typeface="Montserrat"/>
              <a:ea typeface="Montserrat"/>
              <a:cs typeface="+mn-cs"/>
            </a:rPr>
            <a:t>Large datasets</a:t>
          </a:r>
        </a:p>
      </dgm:t>
    </dgm:pt>
    <dgm:pt modelId="{D03BE5F4-2405-4643-87AA-A9415E1A6D50}" type="parTrans" cxnId="{7DFE15A6-DA31-4096-9E55-AD3A35D71D67}">
      <dgm:prSet/>
      <dgm:spPr/>
      <dgm:t>
        <a:bodyPr/>
        <a:lstStyle/>
        <a:p>
          <a:endParaRPr lang="it-IT"/>
        </a:p>
      </dgm:t>
    </dgm:pt>
    <dgm:pt modelId="{E68EC29D-D5A0-42C0-A3A4-F5FC7F3BD57F}" type="sibTrans" cxnId="{7DFE15A6-DA31-4096-9E55-AD3A35D71D67}">
      <dgm:prSet/>
      <dgm:spPr>
        <a:gradFill flip="none" rotWithShape="0">
          <a:gsLst>
            <a:gs pos="0">
              <a:schemeClr val="accent2">
                <a:hueOff val="-2549913"/>
                <a:satOff val="-3288"/>
                <a:lumOff val="5489"/>
                <a:shade val="30000"/>
                <a:satMod val="115000"/>
              </a:schemeClr>
            </a:gs>
            <a:gs pos="67000">
              <a:schemeClr val="accent2">
                <a:hueOff val="-2549913"/>
                <a:satOff val="-3288"/>
                <a:lumOff val="5489"/>
                <a:shade val="67500"/>
                <a:satMod val="115000"/>
              </a:schemeClr>
            </a:gs>
            <a:gs pos="100000">
              <a:schemeClr val="accent2">
                <a:hueOff val="-2549913"/>
                <a:satOff val="-3288"/>
                <a:lumOff val="5489"/>
                <a:shade val="100000"/>
                <a:satMod val="115000"/>
              </a:schemeClr>
            </a:gs>
          </a:gsLst>
          <a:path path="circle">
            <a:fillToRect l="100000" t="100000"/>
          </a:path>
          <a:tileRect r="-100000" b="-100000"/>
        </a:gradFill>
      </dgm:spPr>
      <dgm:t>
        <a:bodyPr/>
        <a:lstStyle/>
        <a:p>
          <a:endParaRPr lang="it-IT"/>
        </a:p>
      </dgm:t>
    </dgm:pt>
    <dgm:pt modelId="{80C27418-4EFA-4421-A5EA-CADE68B05D89}" type="pres">
      <dgm:prSet presAssocID="{E66197D2-490A-415E-B0D8-5C00377EA154}" presName="composite" presStyleCnt="0">
        <dgm:presLayoutVars>
          <dgm:chMax val="3"/>
          <dgm:animLvl val="lvl"/>
          <dgm:resizeHandles val="exact"/>
        </dgm:presLayoutVars>
      </dgm:prSet>
      <dgm:spPr/>
    </dgm:pt>
    <dgm:pt modelId="{97175EA6-8559-476A-8705-39A15E2A6B9C}" type="pres">
      <dgm:prSet presAssocID="{E4FD2D2C-C088-4B26-AC46-722974A5CF7A}" presName="gear1" presStyleLbl="node1" presStyleIdx="0" presStyleCnt="3" custScaleX="99096" custScaleY="92506" custLinFactNeighborX="2857" custLinFactNeighborY="4010">
        <dgm:presLayoutVars>
          <dgm:chMax val="1"/>
          <dgm:bulletEnabled val="1"/>
        </dgm:presLayoutVars>
      </dgm:prSet>
      <dgm:spPr/>
    </dgm:pt>
    <dgm:pt modelId="{9F57CF66-A0CA-42EB-B5AF-2740A38DC257}" type="pres">
      <dgm:prSet presAssocID="{E4FD2D2C-C088-4B26-AC46-722974A5CF7A}" presName="gear1srcNode" presStyleLbl="node1" presStyleIdx="0" presStyleCnt="3"/>
      <dgm:spPr/>
    </dgm:pt>
    <dgm:pt modelId="{001AE8BF-11A2-48CC-9729-1365167AE434}" type="pres">
      <dgm:prSet presAssocID="{E4FD2D2C-C088-4B26-AC46-722974A5CF7A}" presName="gear1dstNode" presStyleLbl="node1" presStyleIdx="0" presStyleCnt="3"/>
      <dgm:spPr/>
    </dgm:pt>
    <dgm:pt modelId="{6520D2B5-198F-4BD3-9740-3D1E54BED810}" type="pres">
      <dgm:prSet presAssocID="{2DD5EC82-0146-42BD-924C-34C8C4D406DE}" presName="gear2" presStyleLbl="node1" presStyleIdx="1" presStyleCnt="3" custScaleX="134807" custScaleY="131092" custLinFactNeighborX="-12951" custLinFactNeighborY="882">
        <dgm:presLayoutVars>
          <dgm:chMax val="1"/>
          <dgm:bulletEnabled val="1"/>
        </dgm:presLayoutVars>
      </dgm:prSet>
      <dgm:spPr/>
    </dgm:pt>
    <dgm:pt modelId="{0BB29123-8EB5-420F-80D3-B88B7A659E97}" type="pres">
      <dgm:prSet presAssocID="{2DD5EC82-0146-42BD-924C-34C8C4D406DE}" presName="gear2srcNode" presStyleLbl="node1" presStyleIdx="1" presStyleCnt="3"/>
      <dgm:spPr/>
    </dgm:pt>
    <dgm:pt modelId="{44ED3DD3-8A18-41F3-8E70-CB9000919E5E}" type="pres">
      <dgm:prSet presAssocID="{2DD5EC82-0146-42BD-924C-34C8C4D406DE}" presName="gear2dstNode" presStyleLbl="node1" presStyleIdx="1" presStyleCnt="3"/>
      <dgm:spPr/>
    </dgm:pt>
    <dgm:pt modelId="{DA7DA967-01B3-4D84-AA83-AAEAECB79B0B}" type="pres">
      <dgm:prSet presAssocID="{133FEEF3-DC0E-4A82-922D-87C1383BF923}" presName="gear3" presStyleLbl="node1" presStyleIdx="2" presStyleCnt="3" custScaleX="99308" custScaleY="97156"/>
      <dgm:spPr/>
    </dgm:pt>
    <dgm:pt modelId="{F031ABFE-871D-44E1-9B2A-CE5728E2C723}" type="pres">
      <dgm:prSet presAssocID="{133FEEF3-DC0E-4A82-922D-87C1383BF923}" presName="gear3tx" presStyleLbl="node1" presStyleIdx="2" presStyleCnt="3">
        <dgm:presLayoutVars>
          <dgm:chMax val="1"/>
          <dgm:bulletEnabled val="1"/>
        </dgm:presLayoutVars>
      </dgm:prSet>
      <dgm:spPr/>
    </dgm:pt>
    <dgm:pt modelId="{E930F535-0593-45D9-B307-BD8AA719CF0E}" type="pres">
      <dgm:prSet presAssocID="{133FEEF3-DC0E-4A82-922D-87C1383BF923}" presName="gear3srcNode" presStyleLbl="node1" presStyleIdx="2" presStyleCnt="3"/>
      <dgm:spPr/>
    </dgm:pt>
    <dgm:pt modelId="{76780CA1-2C7D-4C76-BC21-28F1F95FA2E1}" type="pres">
      <dgm:prSet presAssocID="{133FEEF3-DC0E-4A82-922D-87C1383BF923}" presName="gear3dstNode" presStyleLbl="node1" presStyleIdx="2" presStyleCnt="3"/>
      <dgm:spPr/>
    </dgm:pt>
    <dgm:pt modelId="{C1D1F8A4-6837-494D-835F-10EC11896114}" type="pres">
      <dgm:prSet presAssocID="{10D18782-DA92-4B28-8B57-EE1801889BD3}" presName="connector1" presStyleLbl="sibTrans2D1" presStyleIdx="0" presStyleCnt="3" custAng="19443169" custScaleX="83582" custScaleY="85453" custLinFactNeighborX="3765" custLinFactNeighborY="-7627"/>
      <dgm:spPr/>
    </dgm:pt>
    <dgm:pt modelId="{27FE47D2-F758-4FA7-9346-A2C1FFFEE2C8}" type="pres">
      <dgm:prSet presAssocID="{66512825-A94B-4CA3-891F-22AD671903B1}" presName="connector2" presStyleLbl="sibTrans2D1" presStyleIdx="1" presStyleCnt="3" custLinFactNeighborX="-17429" custLinFactNeighborY="-5669"/>
      <dgm:spPr/>
    </dgm:pt>
    <dgm:pt modelId="{586D01FB-FB49-4206-9ABA-03496E52E976}" type="pres">
      <dgm:prSet presAssocID="{E68EC29D-D5A0-42C0-A3A4-F5FC7F3BD57F}" presName="connector3" presStyleLbl="sibTrans2D1" presStyleIdx="2" presStyleCnt="3"/>
      <dgm:spPr/>
    </dgm:pt>
  </dgm:ptLst>
  <dgm:cxnLst>
    <dgm:cxn modelId="{82114100-8DD9-4C16-95F5-AA847E2AC981}" srcId="{E66197D2-490A-415E-B0D8-5C00377EA154}" destId="{2DD5EC82-0146-42BD-924C-34C8C4D406DE}" srcOrd="1" destOrd="0" parTransId="{883C5DA4-9343-45E0-BFC6-1518F2D9DE94}" sibTransId="{66512825-A94B-4CA3-891F-22AD671903B1}"/>
    <dgm:cxn modelId="{0A5BD700-A7BF-4EF7-BBA2-237CDD04C2B5}" type="presOf" srcId="{133FEEF3-DC0E-4A82-922D-87C1383BF923}" destId="{E930F535-0593-45D9-B307-BD8AA719CF0E}" srcOrd="2" destOrd="0" presId="urn:microsoft.com/office/officeart/2005/8/layout/gear1"/>
    <dgm:cxn modelId="{80873A1A-A09F-4B8C-81CB-687D527B2CBD}" srcId="{E66197D2-490A-415E-B0D8-5C00377EA154}" destId="{E4FD2D2C-C088-4B26-AC46-722974A5CF7A}" srcOrd="0" destOrd="0" parTransId="{5707F693-9B1B-452D-9D33-0CE05E50A765}" sibTransId="{10D18782-DA92-4B28-8B57-EE1801889BD3}"/>
    <dgm:cxn modelId="{87939B27-9042-411B-AA94-28CFB2AD330B}" type="presOf" srcId="{2DD5EC82-0146-42BD-924C-34C8C4D406DE}" destId="{6520D2B5-198F-4BD3-9740-3D1E54BED810}" srcOrd="0" destOrd="0" presId="urn:microsoft.com/office/officeart/2005/8/layout/gear1"/>
    <dgm:cxn modelId="{EBF6D428-F2A8-498E-8628-5ED14116D61E}" type="presOf" srcId="{E68EC29D-D5A0-42C0-A3A4-F5FC7F3BD57F}" destId="{586D01FB-FB49-4206-9ABA-03496E52E976}" srcOrd="0" destOrd="0" presId="urn:microsoft.com/office/officeart/2005/8/layout/gear1"/>
    <dgm:cxn modelId="{97BE632A-26A7-4F37-AC14-64DD75AFEA17}" type="presOf" srcId="{133FEEF3-DC0E-4A82-922D-87C1383BF923}" destId="{76780CA1-2C7D-4C76-BC21-28F1F95FA2E1}" srcOrd="3" destOrd="0" presId="urn:microsoft.com/office/officeart/2005/8/layout/gear1"/>
    <dgm:cxn modelId="{78674E5C-C803-488C-8CD8-86C8F6851173}" type="presOf" srcId="{2DD5EC82-0146-42BD-924C-34C8C4D406DE}" destId="{44ED3DD3-8A18-41F3-8E70-CB9000919E5E}" srcOrd="2" destOrd="0" presId="urn:microsoft.com/office/officeart/2005/8/layout/gear1"/>
    <dgm:cxn modelId="{FC110F61-B039-4D9B-9E7E-32E79976B417}" type="presOf" srcId="{133FEEF3-DC0E-4A82-922D-87C1383BF923}" destId="{DA7DA967-01B3-4D84-AA83-AAEAECB79B0B}" srcOrd="0" destOrd="0" presId="urn:microsoft.com/office/officeart/2005/8/layout/gear1"/>
    <dgm:cxn modelId="{52B13D4B-61E1-4B96-8E33-C946DACAFEC8}" type="presOf" srcId="{2DD5EC82-0146-42BD-924C-34C8C4D406DE}" destId="{0BB29123-8EB5-420F-80D3-B88B7A659E97}" srcOrd="1" destOrd="0" presId="urn:microsoft.com/office/officeart/2005/8/layout/gear1"/>
    <dgm:cxn modelId="{D729BC4F-D72A-46CE-AC2A-65997AD435E7}" type="presOf" srcId="{E4FD2D2C-C088-4B26-AC46-722974A5CF7A}" destId="{9F57CF66-A0CA-42EB-B5AF-2740A38DC257}" srcOrd="1" destOrd="0" presId="urn:microsoft.com/office/officeart/2005/8/layout/gear1"/>
    <dgm:cxn modelId="{69C9F158-60A3-4187-929F-A8AC205B16EF}" type="presOf" srcId="{10D18782-DA92-4B28-8B57-EE1801889BD3}" destId="{C1D1F8A4-6837-494D-835F-10EC11896114}" srcOrd="0" destOrd="0" presId="urn:microsoft.com/office/officeart/2005/8/layout/gear1"/>
    <dgm:cxn modelId="{71E8A79A-1FFD-4425-9022-40888549A12D}" type="presOf" srcId="{133FEEF3-DC0E-4A82-922D-87C1383BF923}" destId="{F031ABFE-871D-44E1-9B2A-CE5728E2C723}" srcOrd="1" destOrd="0" presId="urn:microsoft.com/office/officeart/2005/8/layout/gear1"/>
    <dgm:cxn modelId="{7DFE15A6-DA31-4096-9E55-AD3A35D71D67}" srcId="{E66197D2-490A-415E-B0D8-5C00377EA154}" destId="{133FEEF3-DC0E-4A82-922D-87C1383BF923}" srcOrd="2" destOrd="0" parTransId="{D03BE5F4-2405-4643-87AA-A9415E1A6D50}" sibTransId="{E68EC29D-D5A0-42C0-A3A4-F5FC7F3BD57F}"/>
    <dgm:cxn modelId="{3849B9B3-8739-4888-B0A3-8A51B61BF847}" type="presOf" srcId="{E4FD2D2C-C088-4B26-AC46-722974A5CF7A}" destId="{001AE8BF-11A2-48CC-9729-1365167AE434}" srcOrd="2" destOrd="0" presId="urn:microsoft.com/office/officeart/2005/8/layout/gear1"/>
    <dgm:cxn modelId="{19979AC7-13B9-4660-832B-92A3BCF2B904}" type="presOf" srcId="{E66197D2-490A-415E-B0D8-5C00377EA154}" destId="{80C27418-4EFA-4421-A5EA-CADE68B05D89}" srcOrd="0" destOrd="0" presId="urn:microsoft.com/office/officeart/2005/8/layout/gear1"/>
    <dgm:cxn modelId="{506D54E6-7BC3-4CF9-8C49-5219FBD4023C}" type="presOf" srcId="{E4FD2D2C-C088-4B26-AC46-722974A5CF7A}" destId="{97175EA6-8559-476A-8705-39A15E2A6B9C}" srcOrd="0" destOrd="0" presId="urn:microsoft.com/office/officeart/2005/8/layout/gear1"/>
    <dgm:cxn modelId="{863A7FE8-BDE2-48CA-A7A0-9320CB7B0A19}" type="presOf" srcId="{66512825-A94B-4CA3-891F-22AD671903B1}" destId="{27FE47D2-F758-4FA7-9346-A2C1FFFEE2C8}" srcOrd="0" destOrd="0" presId="urn:microsoft.com/office/officeart/2005/8/layout/gear1"/>
    <dgm:cxn modelId="{E4757259-8BDF-4D2F-93BC-B7CC53E35F1A}" type="presParOf" srcId="{80C27418-4EFA-4421-A5EA-CADE68B05D89}" destId="{97175EA6-8559-476A-8705-39A15E2A6B9C}" srcOrd="0" destOrd="0" presId="urn:microsoft.com/office/officeart/2005/8/layout/gear1"/>
    <dgm:cxn modelId="{398B2915-CE26-45AF-A331-5D1D96A15688}" type="presParOf" srcId="{80C27418-4EFA-4421-A5EA-CADE68B05D89}" destId="{9F57CF66-A0CA-42EB-B5AF-2740A38DC257}" srcOrd="1" destOrd="0" presId="urn:microsoft.com/office/officeart/2005/8/layout/gear1"/>
    <dgm:cxn modelId="{D402BC55-04D6-4904-B57B-DD98F202F8E9}" type="presParOf" srcId="{80C27418-4EFA-4421-A5EA-CADE68B05D89}" destId="{001AE8BF-11A2-48CC-9729-1365167AE434}" srcOrd="2" destOrd="0" presId="urn:microsoft.com/office/officeart/2005/8/layout/gear1"/>
    <dgm:cxn modelId="{890EDD71-BE97-419C-8725-98F10F15C74B}" type="presParOf" srcId="{80C27418-4EFA-4421-A5EA-CADE68B05D89}" destId="{6520D2B5-198F-4BD3-9740-3D1E54BED810}" srcOrd="3" destOrd="0" presId="urn:microsoft.com/office/officeart/2005/8/layout/gear1"/>
    <dgm:cxn modelId="{D15EEC7E-9E12-48D0-8650-E9CA669D6A35}" type="presParOf" srcId="{80C27418-4EFA-4421-A5EA-CADE68B05D89}" destId="{0BB29123-8EB5-420F-80D3-B88B7A659E97}" srcOrd="4" destOrd="0" presId="urn:microsoft.com/office/officeart/2005/8/layout/gear1"/>
    <dgm:cxn modelId="{2D7AC502-69C2-40C1-AA8F-64C704E3552E}" type="presParOf" srcId="{80C27418-4EFA-4421-A5EA-CADE68B05D89}" destId="{44ED3DD3-8A18-41F3-8E70-CB9000919E5E}" srcOrd="5" destOrd="0" presId="urn:microsoft.com/office/officeart/2005/8/layout/gear1"/>
    <dgm:cxn modelId="{B1B1121E-2523-46A5-B0F8-7E248627B202}" type="presParOf" srcId="{80C27418-4EFA-4421-A5EA-CADE68B05D89}" destId="{DA7DA967-01B3-4D84-AA83-AAEAECB79B0B}" srcOrd="6" destOrd="0" presId="urn:microsoft.com/office/officeart/2005/8/layout/gear1"/>
    <dgm:cxn modelId="{7F375002-85A9-40F6-8657-FD55EDACDE79}" type="presParOf" srcId="{80C27418-4EFA-4421-A5EA-CADE68B05D89}" destId="{F031ABFE-871D-44E1-9B2A-CE5728E2C723}" srcOrd="7" destOrd="0" presId="urn:microsoft.com/office/officeart/2005/8/layout/gear1"/>
    <dgm:cxn modelId="{FEF168C4-B3B3-4F56-94E5-B7055F20E487}" type="presParOf" srcId="{80C27418-4EFA-4421-A5EA-CADE68B05D89}" destId="{E930F535-0593-45D9-B307-BD8AA719CF0E}" srcOrd="8" destOrd="0" presId="urn:microsoft.com/office/officeart/2005/8/layout/gear1"/>
    <dgm:cxn modelId="{CF259176-AE96-4894-BC89-E1012A82A1D2}" type="presParOf" srcId="{80C27418-4EFA-4421-A5EA-CADE68B05D89}" destId="{76780CA1-2C7D-4C76-BC21-28F1F95FA2E1}" srcOrd="9" destOrd="0" presId="urn:microsoft.com/office/officeart/2005/8/layout/gear1"/>
    <dgm:cxn modelId="{E316E7BB-46AD-4D50-B7AF-64BD88398A10}" type="presParOf" srcId="{80C27418-4EFA-4421-A5EA-CADE68B05D89}" destId="{C1D1F8A4-6837-494D-835F-10EC11896114}" srcOrd="10" destOrd="0" presId="urn:microsoft.com/office/officeart/2005/8/layout/gear1"/>
    <dgm:cxn modelId="{89685C6C-14CB-4EF5-B002-88F236EFF95A}" type="presParOf" srcId="{80C27418-4EFA-4421-A5EA-CADE68B05D89}" destId="{27FE47D2-F758-4FA7-9346-A2C1FFFEE2C8}" srcOrd="11" destOrd="0" presId="urn:microsoft.com/office/officeart/2005/8/layout/gear1"/>
    <dgm:cxn modelId="{68B13EE4-E745-4F08-9475-6D996559EA1C}" type="presParOf" srcId="{80C27418-4EFA-4421-A5EA-CADE68B05D89}" destId="{586D01FB-FB49-4206-9ABA-03496E52E976}"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E2A3B3-E349-4277-8360-58AF69465495}" type="doc">
      <dgm:prSet loTypeId="urn:microsoft.com/office/officeart/2005/8/layout/pList2" loCatId="list" qsTypeId="urn:microsoft.com/office/officeart/2005/8/quickstyle/simple1" qsCatId="simple" csTypeId="urn:microsoft.com/office/officeart/2005/8/colors/accent2_3" csCatId="accent2" phldr="1"/>
      <dgm:spPr/>
      <dgm:t>
        <a:bodyPr/>
        <a:lstStyle/>
        <a:p>
          <a:endParaRPr lang="it-IT"/>
        </a:p>
      </dgm:t>
    </dgm:pt>
    <dgm:pt modelId="{E9FCEA25-3B86-48BF-B484-40D421EF91E0}">
      <dgm:prSet phldrT="[Testo]" custT="1"/>
      <dgm:spPr/>
      <dgm:t>
        <a:bodyPr/>
        <a:lstStyle/>
        <a:p>
          <a:r>
            <a:rPr lang="en-US" sz="1800" spc="-1" dirty="0">
              <a:solidFill>
                <a:schemeClr val="dk1"/>
              </a:solidFill>
              <a:latin typeface="Montserrat"/>
              <a:cs typeface="+mn-cs"/>
            </a:rPr>
            <a:t>72% miss appointments 2 years after surgery</a:t>
          </a:r>
          <a:endParaRPr lang="it-IT" sz="1800" dirty="0"/>
        </a:p>
      </dgm:t>
    </dgm:pt>
    <dgm:pt modelId="{55C9FB4C-E611-4CF5-B09E-8434D6A26735}" type="parTrans" cxnId="{343AF16B-253D-4591-A0F1-46B626EAB284}">
      <dgm:prSet/>
      <dgm:spPr/>
      <dgm:t>
        <a:bodyPr/>
        <a:lstStyle/>
        <a:p>
          <a:endParaRPr lang="it-IT"/>
        </a:p>
      </dgm:t>
    </dgm:pt>
    <dgm:pt modelId="{0F9181AC-A901-46C8-A0AB-3F1BC0D40470}" type="sibTrans" cxnId="{343AF16B-253D-4591-A0F1-46B626EAB284}">
      <dgm:prSet/>
      <dgm:spPr/>
      <dgm:t>
        <a:bodyPr/>
        <a:lstStyle/>
        <a:p>
          <a:endParaRPr lang="it-IT"/>
        </a:p>
      </dgm:t>
    </dgm:pt>
    <dgm:pt modelId="{8B030CE3-320F-4DA0-AC96-7BD990784914}">
      <dgm:prSet phldrT="[Testo]" custT="1"/>
      <dgm:spPr/>
      <dgm:t>
        <a:bodyPr/>
        <a:lstStyle/>
        <a:p>
          <a:r>
            <a:rPr lang="en-US" sz="1800" spc="-1" dirty="0">
              <a:solidFill>
                <a:schemeClr val="dk1"/>
              </a:solidFill>
              <a:latin typeface="Montserrat"/>
              <a:ea typeface="Montserrat"/>
              <a:cs typeface="+mn-cs"/>
            </a:rPr>
            <a:t>40% attend </a:t>
          </a:r>
          <a:r>
            <a:rPr lang="en-US" sz="1800" spc="-1" dirty="0">
              <a:solidFill>
                <a:schemeClr val="dk1"/>
              </a:solidFill>
              <a:latin typeface="Montserrat"/>
              <a:cs typeface="+mn-cs"/>
            </a:rPr>
            <a:t>all scheduled appointments in the first year</a:t>
          </a:r>
          <a:endParaRPr lang="it-IT" sz="1800" dirty="0"/>
        </a:p>
      </dgm:t>
    </dgm:pt>
    <dgm:pt modelId="{70553591-2913-42DD-8DC9-B68146E5235E}" type="sibTrans" cxnId="{66E4AC8E-EA6E-485A-A20A-6A1A005FCB12}">
      <dgm:prSet/>
      <dgm:spPr/>
      <dgm:t>
        <a:bodyPr/>
        <a:lstStyle/>
        <a:p>
          <a:endParaRPr lang="it-IT"/>
        </a:p>
      </dgm:t>
    </dgm:pt>
    <dgm:pt modelId="{F80A7963-0A2B-40A6-9CB1-815A7CCEBEC9}" type="parTrans" cxnId="{66E4AC8E-EA6E-485A-A20A-6A1A005FCB12}">
      <dgm:prSet/>
      <dgm:spPr/>
      <dgm:t>
        <a:bodyPr/>
        <a:lstStyle/>
        <a:p>
          <a:endParaRPr lang="it-IT"/>
        </a:p>
      </dgm:t>
    </dgm:pt>
    <dgm:pt modelId="{8801B793-7ECA-48F1-9563-BA2915E755FD}" type="pres">
      <dgm:prSet presAssocID="{E9E2A3B3-E349-4277-8360-58AF69465495}" presName="Name0" presStyleCnt="0">
        <dgm:presLayoutVars>
          <dgm:dir/>
          <dgm:resizeHandles val="exact"/>
        </dgm:presLayoutVars>
      </dgm:prSet>
      <dgm:spPr/>
    </dgm:pt>
    <dgm:pt modelId="{B186D8C6-C43E-4E26-B1BC-7CE7F05ADD9E}" type="pres">
      <dgm:prSet presAssocID="{E9E2A3B3-E349-4277-8360-58AF69465495}" presName="bkgdShp" presStyleLbl="alignAccFollowNode1" presStyleIdx="0" presStyleCnt="1" custScaleX="90880" custScaleY="129517" custLinFactNeighborX="-2351" custLinFactNeighborY="977"/>
      <dgm:spPr>
        <a:solidFill>
          <a:schemeClr val="bg1">
            <a:lumMod val="90000"/>
            <a:lumOff val="10000"/>
            <a:alpha val="78000"/>
          </a:schemeClr>
        </a:solidFill>
      </dgm:spPr>
    </dgm:pt>
    <dgm:pt modelId="{49633DEB-BAC5-407E-9167-4C8E406F318C}" type="pres">
      <dgm:prSet presAssocID="{E9E2A3B3-E349-4277-8360-58AF69465495}" presName="linComp" presStyleCnt="0"/>
      <dgm:spPr/>
    </dgm:pt>
    <dgm:pt modelId="{0A688D27-4882-43EA-AA93-49F62E4344BB}" type="pres">
      <dgm:prSet presAssocID="{8B030CE3-320F-4DA0-AC96-7BD990784914}" presName="compNode" presStyleCnt="0"/>
      <dgm:spPr/>
    </dgm:pt>
    <dgm:pt modelId="{E265E424-67B2-4004-A49D-9AEE54EC4609}" type="pres">
      <dgm:prSet presAssocID="{8B030CE3-320F-4DA0-AC96-7BD990784914}" presName="node" presStyleLbl="node1" presStyleIdx="0" presStyleCnt="2" custScaleX="110830" custScaleY="81092" custLinFactX="20552" custLinFactNeighborX="100000" custLinFactNeighborY="-3349">
        <dgm:presLayoutVars>
          <dgm:bulletEnabled val="1"/>
        </dgm:presLayoutVars>
      </dgm:prSet>
      <dgm:spPr/>
    </dgm:pt>
    <dgm:pt modelId="{E07CB7DC-F719-40AB-8FB0-0AB26FC9BAD3}" type="pres">
      <dgm:prSet presAssocID="{8B030CE3-320F-4DA0-AC96-7BD990784914}" presName="invisiNode" presStyleLbl="node1" presStyleIdx="0" presStyleCnt="2"/>
      <dgm:spPr/>
    </dgm:pt>
    <dgm:pt modelId="{68526479-F9E4-457E-811F-FB576AEF7881}" type="pres">
      <dgm:prSet presAssocID="{8B030CE3-320F-4DA0-AC96-7BD990784914}" presName="imagNode" presStyleLbl="fgImgPlace1" presStyleIdx="0" presStyleCnt="2" custScaleX="123942" custScaleY="145767" custLinFactNeighborX="-23965" custLinFactNeighborY="-4618"/>
      <dgm:spPr>
        <a:blipFill rotWithShape="1">
          <a:blip xmlns:r="http://schemas.openxmlformats.org/officeDocument/2006/relationships" r:embed="rId1"/>
          <a:srcRect/>
          <a:stretch>
            <a:fillRect t="-3000" b="-3000"/>
          </a:stretch>
        </a:blipFill>
      </dgm:spPr>
    </dgm:pt>
    <dgm:pt modelId="{CF9E2FFC-8D57-4492-8479-CDC814066A5B}" type="pres">
      <dgm:prSet presAssocID="{70553591-2913-42DD-8DC9-B68146E5235E}" presName="sibTrans" presStyleLbl="sibTrans2D1" presStyleIdx="0" presStyleCnt="0"/>
      <dgm:spPr/>
    </dgm:pt>
    <dgm:pt modelId="{0170C220-1AFE-48C7-9311-469E17AF3D0A}" type="pres">
      <dgm:prSet presAssocID="{E9FCEA25-3B86-48BF-B484-40D421EF91E0}" presName="compNode" presStyleCnt="0"/>
      <dgm:spPr/>
    </dgm:pt>
    <dgm:pt modelId="{59BF74D4-07EF-4BEF-B985-A2CB6D0981A4}" type="pres">
      <dgm:prSet presAssocID="{E9FCEA25-3B86-48BF-B484-40D421EF91E0}" presName="node" presStyleLbl="node1" presStyleIdx="1" presStyleCnt="2" custScaleX="111222" custScaleY="81084" custLinFactX="-31634" custLinFactNeighborX="-100000" custLinFactNeighborY="-3349">
        <dgm:presLayoutVars>
          <dgm:bulletEnabled val="1"/>
        </dgm:presLayoutVars>
      </dgm:prSet>
      <dgm:spPr/>
    </dgm:pt>
    <dgm:pt modelId="{81D34285-8340-4A21-9438-F32A9040BA8F}" type="pres">
      <dgm:prSet presAssocID="{E9FCEA25-3B86-48BF-B484-40D421EF91E0}" presName="invisiNode" presStyleLbl="node1" presStyleIdx="1" presStyleCnt="2"/>
      <dgm:spPr/>
    </dgm:pt>
    <dgm:pt modelId="{799FBF0E-9471-4D78-8059-BEA28363DC2F}" type="pres">
      <dgm:prSet presAssocID="{E9FCEA25-3B86-48BF-B484-40D421EF91E0}" presName="imagNode" presStyleLbl="fgImgPlace1" presStyleIdx="1" presStyleCnt="2" custScaleX="122344" custScaleY="151546" custLinFactNeighborX="-9167" custLinFactNeighborY="-4254"/>
      <dgm:spPr>
        <a:blipFill rotWithShape="1">
          <a:blip xmlns:r="http://schemas.openxmlformats.org/officeDocument/2006/relationships" r:embed="rId2"/>
          <a:srcRect/>
          <a:stretch>
            <a:fillRect t="-1000" b="-1000"/>
          </a:stretch>
        </a:blipFill>
      </dgm:spPr>
    </dgm:pt>
  </dgm:ptLst>
  <dgm:cxnLst>
    <dgm:cxn modelId="{7407B93C-18A5-416B-ADA8-27D1CA77931B}" type="presOf" srcId="{8B030CE3-320F-4DA0-AC96-7BD990784914}" destId="{E265E424-67B2-4004-A49D-9AEE54EC4609}" srcOrd="0" destOrd="0" presId="urn:microsoft.com/office/officeart/2005/8/layout/pList2"/>
    <dgm:cxn modelId="{343AF16B-253D-4591-A0F1-46B626EAB284}" srcId="{E9E2A3B3-E349-4277-8360-58AF69465495}" destId="{E9FCEA25-3B86-48BF-B484-40D421EF91E0}" srcOrd="1" destOrd="0" parTransId="{55C9FB4C-E611-4CF5-B09E-8434D6A26735}" sibTransId="{0F9181AC-A901-46C8-A0AB-3F1BC0D40470}"/>
    <dgm:cxn modelId="{4FA0774F-7985-4848-98EC-C1616512D412}" type="presOf" srcId="{70553591-2913-42DD-8DC9-B68146E5235E}" destId="{CF9E2FFC-8D57-4492-8479-CDC814066A5B}" srcOrd="0" destOrd="0" presId="urn:microsoft.com/office/officeart/2005/8/layout/pList2"/>
    <dgm:cxn modelId="{66E4AC8E-EA6E-485A-A20A-6A1A005FCB12}" srcId="{E9E2A3B3-E349-4277-8360-58AF69465495}" destId="{8B030CE3-320F-4DA0-AC96-7BD990784914}" srcOrd="0" destOrd="0" parTransId="{F80A7963-0A2B-40A6-9CB1-815A7CCEBEC9}" sibTransId="{70553591-2913-42DD-8DC9-B68146E5235E}"/>
    <dgm:cxn modelId="{9C2382C8-4C2A-4C51-A513-2F96B10B7784}" type="presOf" srcId="{E9E2A3B3-E349-4277-8360-58AF69465495}" destId="{8801B793-7ECA-48F1-9563-BA2915E755FD}" srcOrd="0" destOrd="0" presId="urn:microsoft.com/office/officeart/2005/8/layout/pList2"/>
    <dgm:cxn modelId="{292B1EF9-6025-4AA5-A8F2-43D8C6386EA8}" type="presOf" srcId="{E9FCEA25-3B86-48BF-B484-40D421EF91E0}" destId="{59BF74D4-07EF-4BEF-B985-A2CB6D0981A4}" srcOrd="0" destOrd="0" presId="urn:microsoft.com/office/officeart/2005/8/layout/pList2"/>
    <dgm:cxn modelId="{FFEA0644-4B43-4CA0-88E1-56984F03D7AA}" type="presParOf" srcId="{8801B793-7ECA-48F1-9563-BA2915E755FD}" destId="{B186D8C6-C43E-4E26-B1BC-7CE7F05ADD9E}" srcOrd="0" destOrd="0" presId="urn:microsoft.com/office/officeart/2005/8/layout/pList2"/>
    <dgm:cxn modelId="{C880FCCB-4FA8-4A68-BE7A-425ABF399CBC}" type="presParOf" srcId="{8801B793-7ECA-48F1-9563-BA2915E755FD}" destId="{49633DEB-BAC5-407E-9167-4C8E406F318C}" srcOrd="1" destOrd="0" presId="urn:microsoft.com/office/officeart/2005/8/layout/pList2"/>
    <dgm:cxn modelId="{F4084655-F9D5-4BDA-85FC-01F6A6C222E8}" type="presParOf" srcId="{49633DEB-BAC5-407E-9167-4C8E406F318C}" destId="{0A688D27-4882-43EA-AA93-49F62E4344BB}" srcOrd="0" destOrd="0" presId="urn:microsoft.com/office/officeart/2005/8/layout/pList2"/>
    <dgm:cxn modelId="{556FB957-00AA-4DCB-A0EC-CD4079BB6303}" type="presParOf" srcId="{0A688D27-4882-43EA-AA93-49F62E4344BB}" destId="{E265E424-67B2-4004-A49D-9AEE54EC4609}" srcOrd="0" destOrd="0" presId="urn:microsoft.com/office/officeart/2005/8/layout/pList2"/>
    <dgm:cxn modelId="{7D63BB72-1BDC-4463-85A0-D098DD604D38}" type="presParOf" srcId="{0A688D27-4882-43EA-AA93-49F62E4344BB}" destId="{E07CB7DC-F719-40AB-8FB0-0AB26FC9BAD3}" srcOrd="1" destOrd="0" presId="urn:microsoft.com/office/officeart/2005/8/layout/pList2"/>
    <dgm:cxn modelId="{2529BF36-7361-476E-A6EB-2C01D7C38958}" type="presParOf" srcId="{0A688D27-4882-43EA-AA93-49F62E4344BB}" destId="{68526479-F9E4-457E-811F-FB576AEF7881}" srcOrd="2" destOrd="0" presId="urn:microsoft.com/office/officeart/2005/8/layout/pList2"/>
    <dgm:cxn modelId="{803B3796-DE79-4355-B623-1D11F2284621}" type="presParOf" srcId="{49633DEB-BAC5-407E-9167-4C8E406F318C}" destId="{CF9E2FFC-8D57-4492-8479-CDC814066A5B}" srcOrd="1" destOrd="0" presId="urn:microsoft.com/office/officeart/2005/8/layout/pList2"/>
    <dgm:cxn modelId="{5C7B9017-68AC-4C5D-9A93-73F355380F45}" type="presParOf" srcId="{49633DEB-BAC5-407E-9167-4C8E406F318C}" destId="{0170C220-1AFE-48C7-9311-469E17AF3D0A}" srcOrd="2" destOrd="0" presId="urn:microsoft.com/office/officeart/2005/8/layout/pList2"/>
    <dgm:cxn modelId="{1C906BF2-E639-48B3-96E0-F8D6FF4786CC}" type="presParOf" srcId="{0170C220-1AFE-48C7-9311-469E17AF3D0A}" destId="{59BF74D4-07EF-4BEF-B985-A2CB6D0981A4}" srcOrd="0" destOrd="0" presId="urn:microsoft.com/office/officeart/2005/8/layout/pList2"/>
    <dgm:cxn modelId="{33A2B957-3195-45FA-94C8-07447269AD66}" type="presParOf" srcId="{0170C220-1AFE-48C7-9311-469E17AF3D0A}" destId="{81D34285-8340-4A21-9438-F32A9040BA8F}" srcOrd="1" destOrd="0" presId="urn:microsoft.com/office/officeart/2005/8/layout/pList2"/>
    <dgm:cxn modelId="{8688DEA6-8FF3-47B8-82C5-F55C81F72A24}" type="presParOf" srcId="{0170C220-1AFE-48C7-9311-469E17AF3D0A}" destId="{799FBF0E-9471-4D78-8059-BEA28363DC2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9E1DC7-0AC8-4FAE-ADEA-8DC53C710A49}" type="doc">
      <dgm:prSet loTypeId="urn:microsoft.com/office/officeart/2008/layout/HorizontalMultiLevelHierarchy" loCatId="hierarchy" qsTypeId="urn:microsoft.com/office/officeart/2005/8/quickstyle/simple1" qsCatId="simple" csTypeId="urn:microsoft.com/office/officeart/2005/8/colors/accent2_4" csCatId="accent2" phldr="1"/>
      <dgm:spPr/>
      <dgm:t>
        <a:bodyPr/>
        <a:lstStyle/>
        <a:p>
          <a:endParaRPr lang="it-IT"/>
        </a:p>
      </dgm:t>
    </dgm:pt>
    <dgm:pt modelId="{8A4777F8-1EF3-436B-A19A-5C55EB5E19AA}">
      <dgm:prSet phldrT="[Testo]" custT="1"/>
      <dgm:spPr>
        <a:gradFill rotWithShape="0">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pPr marL="0" lvl="0" indent="0" algn="ctr" defTabSz="1066800">
            <a:lnSpc>
              <a:spcPct val="90000"/>
            </a:lnSpc>
            <a:spcBef>
              <a:spcPct val="0"/>
            </a:spcBef>
            <a:spcAft>
              <a:spcPct val="35000"/>
            </a:spcAft>
            <a:buNone/>
          </a:pPr>
          <a:r>
            <a:rPr lang="it-IT" sz="4400" b="1" kern="1200" spc="-1" dirty="0">
              <a:solidFill>
                <a:srgbClr val="FFFFFF"/>
              </a:solidFill>
              <a:latin typeface="Montserrat"/>
              <a:ea typeface="Montserrat"/>
              <a:cs typeface="+mn-cs"/>
            </a:rPr>
            <a:t>Follow-up</a:t>
          </a:r>
        </a:p>
      </dgm:t>
    </dgm:pt>
    <dgm:pt modelId="{33E25F68-CB55-4054-B25A-57FBCA4C0E31}" type="parTrans" cxnId="{F263A0AC-FA7C-4768-9C50-5938EABFE482}">
      <dgm:prSet/>
      <dgm:spPr/>
      <dgm:t>
        <a:bodyPr/>
        <a:lstStyle/>
        <a:p>
          <a:endParaRPr lang="it-IT"/>
        </a:p>
      </dgm:t>
    </dgm:pt>
    <dgm:pt modelId="{D542F50C-8B30-4AEE-BE6E-319E2EF06A7E}" type="sibTrans" cxnId="{F263A0AC-FA7C-4768-9C50-5938EABFE482}">
      <dgm:prSet/>
      <dgm:spPr/>
      <dgm:t>
        <a:bodyPr/>
        <a:lstStyle/>
        <a:p>
          <a:endParaRPr lang="it-IT"/>
        </a:p>
      </dgm:t>
    </dgm:pt>
    <dgm:pt modelId="{B7F2DAA4-672A-4F50-B282-14123B67DCCE}">
      <dgm:prSet phldrT="[Testo]" custT="1"/>
      <dgm:spPr>
        <a:ln w="38100">
          <a:solidFill>
            <a:schemeClr val="accent1"/>
          </a:solidFill>
        </a:ln>
      </dgm:spPr>
      <dgm:t>
        <a:bodyPr/>
        <a:lstStyle/>
        <a:p>
          <a:r>
            <a:rPr lang="it-IT" sz="2000" kern="1200" spc="-1" dirty="0" err="1">
              <a:solidFill>
                <a:schemeClr val="dk1"/>
              </a:solidFill>
              <a:latin typeface="Montserrat"/>
              <a:ea typeface="Montserrat"/>
              <a:cs typeface="+mn-cs"/>
            </a:rPr>
            <a:t>Sheduled</a:t>
          </a:r>
          <a:r>
            <a:rPr lang="it-IT" sz="2000" kern="1200" spc="-1" dirty="0">
              <a:solidFill>
                <a:schemeClr val="dk1"/>
              </a:solidFill>
              <a:latin typeface="Montserrat"/>
              <a:ea typeface="Montserrat"/>
              <a:cs typeface="+mn-cs"/>
            </a:rPr>
            <a:t> </a:t>
          </a:r>
          <a:r>
            <a:rPr lang="it-IT" sz="2000" kern="1200" spc="-1" dirty="0" err="1">
              <a:solidFill>
                <a:schemeClr val="dk1"/>
              </a:solidFill>
              <a:latin typeface="Montserrat"/>
              <a:ea typeface="Montserrat"/>
              <a:cs typeface="+mn-cs"/>
            </a:rPr>
            <a:t>physical</a:t>
          </a:r>
          <a:r>
            <a:rPr lang="it-IT" sz="2000" kern="1200" spc="-1" dirty="0">
              <a:solidFill>
                <a:schemeClr val="dk1"/>
              </a:solidFill>
              <a:latin typeface="Montserrat"/>
              <a:ea typeface="Montserrat"/>
              <a:cs typeface="+mn-cs"/>
            </a:rPr>
            <a:t> </a:t>
          </a:r>
          <a:r>
            <a:rPr lang="it-IT" sz="2000" kern="1200" spc="-1" dirty="0" err="1">
              <a:solidFill>
                <a:schemeClr val="dk1"/>
              </a:solidFill>
              <a:latin typeface="Montserrat"/>
              <a:ea typeface="Montserrat"/>
              <a:cs typeface="+mn-cs"/>
            </a:rPr>
            <a:t>visit</a:t>
          </a:r>
          <a:endParaRPr lang="it-IT" sz="2000" kern="1200" spc="-1" dirty="0">
            <a:solidFill>
              <a:schemeClr val="dk1"/>
            </a:solidFill>
            <a:latin typeface="Montserrat"/>
            <a:ea typeface="Montserrat"/>
            <a:cs typeface="+mn-cs"/>
          </a:endParaRPr>
        </a:p>
      </dgm:t>
    </dgm:pt>
    <dgm:pt modelId="{1344E4A3-FE01-420C-8695-03DD997054F9}" type="parTrans" cxnId="{E9D875AE-07EE-453F-8966-0A4A45328DF4}">
      <dgm:prSet/>
      <dgm:spPr/>
      <dgm:t>
        <a:bodyPr/>
        <a:lstStyle/>
        <a:p>
          <a:endParaRPr lang="it-IT"/>
        </a:p>
      </dgm:t>
    </dgm:pt>
    <dgm:pt modelId="{39BD1D59-58E2-4D22-97BF-1B0AFED9C435}" type="sibTrans" cxnId="{E9D875AE-07EE-453F-8966-0A4A45328DF4}">
      <dgm:prSet/>
      <dgm:spPr/>
      <dgm:t>
        <a:bodyPr/>
        <a:lstStyle/>
        <a:p>
          <a:endParaRPr lang="it-IT"/>
        </a:p>
      </dgm:t>
    </dgm:pt>
    <dgm:pt modelId="{DE0CAD44-B0D5-450A-AACF-D47B5CE4A605}">
      <dgm:prSet phldrT="[Testo]" custT="1"/>
      <dgm:spPr>
        <a:solidFill>
          <a:srgbClr val="3060ED">
            <a:shade val="80000"/>
            <a:hueOff val="0"/>
            <a:satOff val="0"/>
            <a:lumOff val="0"/>
          </a:srgbClr>
        </a:solidFill>
        <a:ln w="38100" cap="flat" cmpd="sng" algn="ctr">
          <a:solidFill>
            <a:schemeClr val="accent1"/>
          </a:solidFill>
          <a:prstDash val="solid"/>
        </a:ln>
        <a:effectLst/>
      </dgm:spPr>
      <dgm:t>
        <a:bodyPr spcFirstLastPara="0" vert="horz" wrap="square" lIns="7620" tIns="7620" rIns="7620" bIns="7620" numCol="1" spcCol="1270" anchor="ctr" anchorCtr="0"/>
        <a:lstStyle/>
        <a:p>
          <a:r>
            <a:rPr lang="it-IT" sz="2000" kern="1200" spc="-1" dirty="0" err="1">
              <a:solidFill>
                <a:srgbClr val="FFFFFF"/>
              </a:solidFill>
              <a:latin typeface="Montserrat"/>
              <a:ea typeface="Montserrat"/>
              <a:cs typeface="+mn-cs"/>
            </a:rPr>
            <a:t>Symptom</a:t>
          </a:r>
          <a:r>
            <a:rPr lang="it-IT" sz="2000" kern="1200" spc="-1" dirty="0">
              <a:solidFill>
                <a:srgbClr val="FFFFFF"/>
              </a:solidFill>
              <a:latin typeface="Montserrat"/>
              <a:ea typeface="Montserrat"/>
              <a:cs typeface="+mn-cs"/>
            </a:rPr>
            <a:t> monitoring</a:t>
          </a:r>
        </a:p>
      </dgm:t>
    </dgm:pt>
    <dgm:pt modelId="{D35FC8C8-4DBB-4073-8A9E-8D836FEF1009}" type="parTrans" cxnId="{1E439149-53C6-4B73-B19B-EB097522EA45}">
      <dgm:prSet/>
      <dgm:spPr/>
      <dgm:t>
        <a:bodyPr/>
        <a:lstStyle/>
        <a:p>
          <a:endParaRPr lang="it-IT"/>
        </a:p>
      </dgm:t>
    </dgm:pt>
    <dgm:pt modelId="{B21B8872-106E-42D5-9877-007F3F06EBE9}" type="sibTrans" cxnId="{1E439149-53C6-4B73-B19B-EB097522EA45}">
      <dgm:prSet/>
      <dgm:spPr/>
      <dgm:t>
        <a:bodyPr/>
        <a:lstStyle/>
        <a:p>
          <a:endParaRPr lang="it-IT"/>
        </a:p>
      </dgm:t>
    </dgm:pt>
    <dgm:pt modelId="{A9981732-E05D-415A-B033-528DBC76E473}">
      <dgm:prSet phldrT="[Testo]" custT="1"/>
      <dgm:spPr>
        <a:ln w="38100">
          <a:solidFill>
            <a:schemeClr val="accent1"/>
          </a:solidFill>
        </a:ln>
      </dgm:spPr>
      <dgm:t>
        <a:bodyPr/>
        <a:lstStyle/>
        <a:p>
          <a:pPr marL="0" lvl="0" indent="0" algn="ctr" defTabSz="1066800">
            <a:lnSpc>
              <a:spcPct val="90000"/>
            </a:lnSpc>
            <a:spcBef>
              <a:spcPct val="0"/>
            </a:spcBef>
            <a:spcAft>
              <a:spcPct val="35000"/>
            </a:spcAft>
            <a:buNone/>
          </a:pPr>
          <a:r>
            <a:rPr lang="it-IT" sz="2000" kern="1200" spc="-1" dirty="0" err="1">
              <a:solidFill>
                <a:srgbClr val="FFFFFF"/>
              </a:solidFill>
              <a:latin typeface="Montserrat"/>
              <a:ea typeface="Montserrat"/>
              <a:cs typeface="+mn-cs"/>
            </a:rPr>
            <a:t>Psycological</a:t>
          </a:r>
          <a:r>
            <a:rPr lang="it-IT" sz="2000" kern="1200" spc="-1" dirty="0">
              <a:solidFill>
                <a:srgbClr val="FFFFFF"/>
              </a:solidFill>
              <a:latin typeface="Montserrat"/>
              <a:ea typeface="Montserrat"/>
              <a:cs typeface="+mn-cs"/>
            </a:rPr>
            <a:t> </a:t>
          </a:r>
          <a:r>
            <a:rPr lang="it-IT" sz="2000" kern="1200" spc="-1" dirty="0" err="1">
              <a:solidFill>
                <a:srgbClr val="FFFFFF"/>
              </a:solidFill>
              <a:latin typeface="Montserrat"/>
              <a:ea typeface="Montserrat"/>
              <a:cs typeface="+mn-cs"/>
            </a:rPr>
            <a:t>evaluation</a:t>
          </a:r>
          <a:endParaRPr lang="it-IT" sz="2000" kern="1200" spc="-1" dirty="0">
            <a:solidFill>
              <a:srgbClr val="FFFFFF"/>
            </a:solidFill>
            <a:latin typeface="Montserrat"/>
            <a:ea typeface="Montserrat"/>
            <a:cs typeface="+mn-cs"/>
          </a:endParaRPr>
        </a:p>
      </dgm:t>
    </dgm:pt>
    <dgm:pt modelId="{816EEE07-236C-42C9-94AA-81151DBB6C8F}" type="parTrans" cxnId="{6F29292E-E2AA-464A-AF91-942807A1427A}">
      <dgm:prSet/>
      <dgm:spPr/>
      <dgm:t>
        <a:bodyPr/>
        <a:lstStyle/>
        <a:p>
          <a:endParaRPr lang="it-IT"/>
        </a:p>
      </dgm:t>
    </dgm:pt>
    <dgm:pt modelId="{51383AAE-E62D-47EA-B4F4-5E958675F871}" type="sibTrans" cxnId="{6F29292E-E2AA-464A-AF91-942807A1427A}">
      <dgm:prSet/>
      <dgm:spPr/>
      <dgm:t>
        <a:bodyPr/>
        <a:lstStyle/>
        <a:p>
          <a:endParaRPr lang="it-IT"/>
        </a:p>
      </dgm:t>
    </dgm:pt>
    <dgm:pt modelId="{073F2028-5598-40C0-B18D-B78F1B32F3AF}">
      <dgm:prSet phldrT="[Testo]" custT="1"/>
      <dgm:spPr>
        <a:ln w="38100">
          <a:solidFill>
            <a:schemeClr val="accent1"/>
          </a:solidFill>
        </a:ln>
      </dgm:spPr>
      <dgm:t>
        <a:bodyPr/>
        <a:lstStyle/>
        <a:p>
          <a:pPr marL="0" lvl="0" indent="0" algn="ctr" defTabSz="1066800">
            <a:lnSpc>
              <a:spcPct val="90000"/>
            </a:lnSpc>
            <a:spcBef>
              <a:spcPct val="0"/>
            </a:spcBef>
            <a:spcAft>
              <a:spcPct val="35000"/>
            </a:spcAft>
            <a:buNone/>
          </a:pPr>
          <a:r>
            <a:rPr lang="it-IT" sz="2000" kern="1200" spc="-1" dirty="0" err="1">
              <a:solidFill>
                <a:srgbClr val="FFFFFF"/>
              </a:solidFill>
              <a:latin typeface="Montserrat"/>
              <a:ea typeface="Montserrat"/>
              <a:cs typeface="+mn-cs"/>
            </a:rPr>
            <a:t>Nutritional</a:t>
          </a:r>
          <a:r>
            <a:rPr lang="it-IT" sz="2000" kern="1200" spc="-1" dirty="0">
              <a:solidFill>
                <a:srgbClr val="FFFFFF"/>
              </a:solidFill>
              <a:latin typeface="Montserrat"/>
              <a:ea typeface="Montserrat"/>
              <a:cs typeface="+mn-cs"/>
            </a:rPr>
            <a:t> </a:t>
          </a:r>
          <a:r>
            <a:rPr lang="it-IT" sz="2000" kern="1200" spc="-1" dirty="0" err="1">
              <a:solidFill>
                <a:srgbClr val="FFFFFF"/>
              </a:solidFill>
              <a:latin typeface="Montserrat"/>
              <a:ea typeface="Montserrat"/>
              <a:cs typeface="+mn-cs"/>
            </a:rPr>
            <a:t>assessment</a:t>
          </a:r>
          <a:endParaRPr lang="it-IT" sz="2000" kern="1200" spc="-1" dirty="0">
            <a:solidFill>
              <a:srgbClr val="FFFFFF"/>
            </a:solidFill>
            <a:latin typeface="Montserrat"/>
            <a:ea typeface="Montserrat"/>
            <a:cs typeface="+mn-cs"/>
          </a:endParaRPr>
        </a:p>
      </dgm:t>
    </dgm:pt>
    <dgm:pt modelId="{2DDFED8D-BFFC-48DF-837B-AB53AA425F9D}" type="parTrans" cxnId="{76F1B9E2-6127-43FA-8FD7-278951EA5A8D}">
      <dgm:prSet/>
      <dgm:spPr/>
      <dgm:t>
        <a:bodyPr/>
        <a:lstStyle/>
        <a:p>
          <a:endParaRPr lang="it-IT"/>
        </a:p>
      </dgm:t>
    </dgm:pt>
    <dgm:pt modelId="{ADEA13EB-A6D7-4826-B052-586A826E03D4}" type="sibTrans" cxnId="{76F1B9E2-6127-43FA-8FD7-278951EA5A8D}">
      <dgm:prSet/>
      <dgm:spPr/>
      <dgm:t>
        <a:bodyPr/>
        <a:lstStyle/>
        <a:p>
          <a:endParaRPr lang="it-IT"/>
        </a:p>
      </dgm:t>
    </dgm:pt>
    <dgm:pt modelId="{CD9334C1-66B0-481A-B2A9-A3E4D96741DF}" type="pres">
      <dgm:prSet presAssocID="{1D9E1DC7-0AC8-4FAE-ADEA-8DC53C710A49}" presName="Name0" presStyleCnt="0">
        <dgm:presLayoutVars>
          <dgm:chPref val="1"/>
          <dgm:dir/>
          <dgm:animOne val="branch"/>
          <dgm:animLvl val="lvl"/>
          <dgm:resizeHandles val="exact"/>
        </dgm:presLayoutVars>
      </dgm:prSet>
      <dgm:spPr/>
    </dgm:pt>
    <dgm:pt modelId="{29742C99-8DDC-45E5-B405-B6646766B9E2}" type="pres">
      <dgm:prSet presAssocID="{8A4777F8-1EF3-436B-A19A-5C55EB5E19AA}" presName="root1" presStyleCnt="0"/>
      <dgm:spPr/>
    </dgm:pt>
    <dgm:pt modelId="{B709104E-17AB-4B81-A5B0-79CE17499C7F}" type="pres">
      <dgm:prSet presAssocID="{8A4777F8-1EF3-436B-A19A-5C55EB5E19AA}" presName="LevelOneTextNode" presStyleLbl="node0" presStyleIdx="0" presStyleCnt="1">
        <dgm:presLayoutVars>
          <dgm:chPref val="3"/>
        </dgm:presLayoutVars>
      </dgm:prSet>
      <dgm:spPr/>
    </dgm:pt>
    <dgm:pt modelId="{1A1F14D9-596E-4361-8147-C66CA3DFD931}" type="pres">
      <dgm:prSet presAssocID="{8A4777F8-1EF3-436B-A19A-5C55EB5E19AA}" presName="level2hierChild" presStyleCnt="0"/>
      <dgm:spPr/>
    </dgm:pt>
    <dgm:pt modelId="{F1E13E80-3399-443F-BDD5-54FDA12B2FE6}" type="pres">
      <dgm:prSet presAssocID="{1344E4A3-FE01-420C-8695-03DD997054F9}" presName="conn2-1" presStyleLbl="parChTrans1D2" presStyleIdx="0" presStyleCnt="4"/>
      <dgm:spPr/>
    </dgm:pt>
    <dgm:pt modelId="{E718193F-C498-441F-9E1B-2161C5730F89}" type="pres">
      <dgm:prSet presAssocID="{1344E4A3-FE01-420C-8695-03DD997054F9}" presName="connTx" presStyleLbl="parChTrans1D2" presStyleIdx="0" presStyleCnt="4"/>
      <dgm:spPr/>
    </dgm:pt>
    <dgm:pt modelId="{D2AB168E-4AE1-4254-AF97-068FA9BE6951}" type="pres">
      <dgm:prSet presAssocID="{B7F2DAA4-672A-4F50-B282-14123B67DCCE}" presName="root2" presStyleCnt="0"/>
      <dgm:spPr/>
    </dgm:pt>
    <dgm:pt modelId="{4287488A-172E-4A91-AB3C-3200A3C829A8}" type="pres">
      <dgm:prSet presAssocID="{B7F2DAA4-672A-4F50-B282-14123B67DCCE}" presName="LevelTwoTextNode" presStyleLbl="node2" presStyleIdx="0" presStyleCnt="4">
        <dgm:presLayoutVars>
          <dgm:chPref val="3"/>
        </dgm:presLayoutVars>
      </dgm:prSet>
      <dgm:spPr/>
    </dgm:pt>
    <dgm:pt modelId="{D5C99218-6778-49B1-BFA0-D3EAB14CE34C}" type="pres">
      <dgm:prSet presAssocID="{B7F2DAA4-672A-4F50-B282-14123B67DCCE}" presName="level3hierChild" presStyleCnt="0"/>
      <dgm:spPr/>
    </dgm:pt>
    <dgm:pt modelId="{8E03501C-9675-44D0-9EF3-DCA176567D3D}" type="pres">
      <dgm:prSet presAssocID="{D35FC8C8-4DBB-4073-8A9E-8D836FEF1009}" presName="conn2-1" presStyleLbl="parChTrans1D2" presStyleIdx="1" presStyleCnt="4"/>
      <dgm:spPr/>
    </dgm:pt>
    <dgm:pt modelId="{46178529-7B48-473C-BA43-CBD2AC98733A}" type="pres">
      <dgm:prSet presAssocID="{D35FC8C8-4DBB-4073-8A9E-8D836FEF1009}" presName="connTx" presStyleLbl="parChTrans1D2" presStyleIdx="1" presStyleCnt="4"/>
      <dgm:spPr/>
    </dgm:pt>
    <dgm:pt modelId="{DE510F1D-D3BB-4A08-91FE-5DAA7363780A}" type="pres">
      <dgm:prSet presAssocID="{DE0CAD44-B0D5-450A-AACF-D47B5CE4A605}" presName="root2" presStyleCnt="0"/>
      <dgm:spPr/>
    </dgm:pt>
    <dgm:pt modelId="{6464F05B-F814-4219-A518-B344544EFC9B}" type="pres">
      <dgm:prSet presAssocID="{DE0CAD44-B0D5-450A-AACF-D47B5CE4A605}" presName="LevelTwoTextNode" presStyleLbl="node2" presStyleIdx="1" presStyleCnt="4">
        <dgm:presLayoutVars>
          <dgm:chPref val="3"/>
        </dgm:presLayoutVars>
      </dgm:prSet>
      <dgm:spPr>
        <a:xfrm>
          <a:off x="2421006" y="1163319"/>
          <a:ext cx="2532684" cy="772160"/>
        </a:xfrm>
        <a:prstGeom prst="rect">
          <a:avLst/>
        </a:prstGeom>
      </dgm:spPr>
    </dgm:pt>
    <dgm:pt modelId="{8F6BEC3D-7B17-484B-BB03-2E9EC69734BC}" type="pres">
      <dgm:prSet presAssocID="{DE0CAD44-B0D5-450A-AACF-D47B5CE4A605}" presName="level3hierChild" presStyleCnt="0"/>
      <dgm:spPr/>
    </dgm:pt>
    <dgm:pt modelId="{3E8664D3-347F-4423-B194-0E72AA353995}" type="pres">
      <dgm:prSet presAssocID="{816EEE07-236C-42C9-94AA-81151DBB6C8F}" presName="conn2-1" presStyleLbl="parChTrans1D2" presStyleIdx="2" presStyleCnt="4"/>
      <dgm:spPr/>
    </dgm:pt>
    <dgm:pt modelId="{A5018DEB-7701-497B-AD45-1F4ACDBDD212}" type="pres">
      <dgm:prSet presAssocID="{816EEE07-236C-42C9-94AA-81151DBB6C8F}" presName="connTx" presStyleLbl="parChTrans1D2" presStyleIdx="2" presStyleCnt="4"/>
      <dgm:spPr/>
    </dgm:pt>
    <dgm:pt modelId="{4CB9E9BB-619F-4673-AED4-F5224BAFCB2B}" type="pres">
      <dgm:prSet presAssocID="{A9981732-E05D-415A-B033-528DBC76E473}" presName="root2" presStyleCnt="0"/>
      <dgm:spPr/>
    </dgm:pt>
    <dgm:pt modelId="{B6376B2C-9F74-4D36-A5BA-889C3AABC306}" type="pres">
      <dgm:prSet presAssocID="{A9981732-E05D-415A-B033-528DBC76E473}" presName="LevelTwoTextNode" presStyleLbl="node2" presStyleIdx="2" presStyleCnt="4">
        <dgm:presLayoutVars>
          <dgm:chPref val="3"/>
        </dgm:presLayoutVars>
      </dgm:prSet>
      <dgm:spPr/>
    </dgm:pt>
    <dgm:pt modelId="{FD24675B-339D-438C-87A6-EF64BD1C923A}" type="pres">
      <dgm:prSet presAssocID="{A9981732-E05D-415A-B033-528DBC76E473}" presName="level3hierChild" presStyleCnt="0"/>
      <dgm:spPr/>
    </dgm:pt>
    <dgm:pt modelId="{AF45059D-7F28-4BFC-9BA3-6B5058817AD7}" type="pres">
      <dgm:prSet presAssocID="{2DDFED8D-BFFC-48DF-837B-AB53AA425F9D}" presName="conn2-1" presStyleLbl="parChTrans1D2" presStyleIdx="3" presStyleCnt="4"/>
      <dgm:spPr/>
    </dgm:pt>
    <dgm:pt modelId="{E09A8426-276D-4800-BC4C-09BFD31A831A}" type="pres">
      <dgm:prSet presAssocID="{2DDFED8D-BFFC-48DF-837B-AB53AA425F9D}" presName="connTx" presStyleLbl="parChTrans1D2" presStyleIdx="3" presStyleCnt="4"/>
      <dgm:spPr/>
    </dgm:pt>
    <dgm:pt modelId="{A8EFE74E-DE15-4E46-AE27-BFF08859A7A9}" type="pres">
      <dgm:prSet presAssocID="{073F2028-5598-40C0-B18D-B78F1B32F3AF}" presName="root2" presStyleCnt="0"/>
      <dgm:spPr/>
    </dgm:pt>
    <dgm:pt modelId="{A3C4DA4A-CA8F-4FDE-BE61-F8BB08FA9C1C}" type="pres">
      <dgm:prSet presAssocID="{073F2028-5598-40C0-B18D-B78F1B32F3AF}" presName="LevelTwoTextNode" presStyleLbl="node2" presStyleIdx="3" presStyleCnt="4">
        <dgm:presLayoutVars>
          <dgm:chPref val="3"/>
        </dgm:presLayoutVars>
      </dgm:prSet>
      <dgm:spPr/>
    </dgm:pt>
    <dgm:pt modelId="{EDF65D82-8E0A-49D0-A9AF-AFDE29C9EE57}" type="pres">
      <dgm:prSet presAssocID="{073F2028-5598-40C0-B18D-B78F1B32F3AF}" presName="level3hierChild" presStyleCnt="0"/>
      <dgm:spPr/>
    </dgm:pt>
  </dgm:ptLst>
  <dgm:cxnLst>
    <dgm:cxn modelId="{97088200-DFBF-451C-AC71-C3DA97F1F4A3}" type="presOf" srcId="{DE0CAD44-B0D5-450A-AACF-D47B5CE4A605}" destId="{6464F05B-F814-4219-A518-B344544EFC9B}" srcOrd="0" destOrd="0" presId="urn:microsoft.com/office/officeart/2008/layout/HorizontalMultiLevelHierarchy"/>
    <dgm:cxn modelId="{891B6804-279C-4C05-9ED9-ECF533776BB5}" type="presOf" srcId="{8A4777F8-1EF3-436B-A19A-5C55EB5E19AA}" destId="{B709104E-17AB-4B81-A5B0-79CE17499C7F}" srcOrd="0" destOrd="0" presId="urn:microsoft.com/office/officeart/2008/layout/HorizontalMultiLevelHierarchy"/>
    <dgm:cxn modelId="{03DCE821-1A51-41B8-B508-E6ECFCC2F70F}" type="presOf" srcId="{D35FC8C8-4DBB-4073-8A9E-8D836FEF1009}" destId="{8E03501C-9675-44D0-9EF3-DCA176567D3D}" srcOrd="0" destOrd="0" presId="urn:microsoft.com/office/officeart/2008/layout/HorizontalMultiLevelHierarchy"/>
    <dgm:cxn modelId="{6F29292E-E2AA-464A-AF91-942807A1427A}" srcId="{8A4777F8-1EF3-436B-A19A-5C55EB5E19AA}" destId="{A9981732-E05D-415A-B033-528DBC76E473}" srcOrd="2" destOrd="0" parTransId="{816EEE07-236C-42C9-94AA-81151DBB6C8F}" sibTransId="{51383AAE-E62D-47EA-B4F4-5E958675F871}"/>
    <dgm:cxn modelId="{93CA5E39-6D44-4B96-941D-B8AF8B4EF9F3}" type="presOf" srcId="{816EEE07-236C-42C9-94AA-81151DBB6C8F}" destId="{3E8664D3-347F-4423-B194-0E72AA353995}" srcOrd="0" destOrd="0" presId="urn:microsoft.com/office/officeart/2008/layout/HorizontalMultiLevelHierarchy"/>
    <dgm:cxn modelId="{479F8663-F4EC-432C-988E-035D3270B1F9}" type="presOf" srcId="{073F2028-5598-40C0-B18D-B78F1B32F3AF}" destId="{A3C4DA4A-CA8F-4FDE-BE61-F8BB08FA9C1C}" srcOrd="0" destOrd="0" presId="urn:microsoft.com/office/officeart/2008/layout/HorizontalMultiLevelHierarchy"/>
    <dgm:cxn modelId="{9F73F243-94F5-4712-B5C7-3288DDA59BA0}" type="presOf" srcId="{1D9E1DC7-0AC8-4FAE-ADEA-8DC53C710A49}" destId="{CD9334C1-66B0-481A-B2A9-A3E4D96741DF}" srcOrd="0" destOrd="0" presId="urn:microsoft.com/office/officeart/2008/layout/HorizontalMultiLevelHierarchy"/>
    <dgm:cxn modelId="{CDF96647-F1C1-4994-ADF8-343129E32CCD}" type="presOf" srcId="{816EEE07-236C-42C9-94AA-81151DBB6C8F}" destId="{A5018DEB-7701-497B-AD45-1F4ACDBDD212}" srcOrd="1" destOrd="0" presId="urn:microsoft.com/office/officeart/2008/layout/HorizontalMultiLevelHierarchy"/>
    <dgm:cxn modelId="{EEAC5C49-7832-42B5-A541-D382FF6761F2}" type="presOf" srcId="{2DDFED8D-BFFC-48DF-837B-AB53AA425F9D}" destId="{AF45059D-7F28-4BFC-9BA3-6B5058817AD7}" srcOrd="0" destOrd="0" presId="urn:microsoft.com/office/officeart/2008/layout/HorizontalMultiLevelHierarchy"/>
    <dgm:cxn modelId="{1E439149-53C6-4B73-B19B-EB097522EA45}" srcId="{8A4777F8-1EF3-436B-A19A-5C55EB5E19AA}" destId="{DE0CAD44-B0D5-450A-AACF-D47B5CE4A605}" srcOrd="1" destOrd="0" parTransId="{D35FC8C8-4DBB-4073-8A9E-8D836FEF1009}" sibTransId="{B21B8872-106E-42D5-9877-007F3F06EBE9}"/>
    <dgm:cxn modelId="{9ED1BF95-91D9-40C2-8178-ED618F493EC0}" type="presOf" srcId="{1344E4A3-FE01-420C-8695-03DD997054F9}" destId="{E718193F-C498-441F-9E1B-2161C5730F89}" srcOrd="1" destOrd="0" presId="urn:microsoft.com/office/officeart/2008/layout/HorizontalMultiLevelHierarchy"/>
    <dgm:cxn modelId="{A5FFA397-02B8-4512-9511-2EBF872F94FB}" type="presOf" srcId="{B7F2DAA4-672A-4F50-B282-14123B67DCCE}" destId="{4287488A-172E-4A91-AB3C-3200A3C829A8}" srcOrd="0" destOrd="0" presId="urn:microsoft.com/office/officeart/2008/layout/HorizontalMultiLevelHierarchy"/>
    <dgm:cxn modelId="{AD613AA0-DD7D-4061-BB88-A935D9D893B1}" type="presOf" srcId="{1344E4A3-FE01-420C-8695-03DD997054F9}" destId="{F1E13E80-3399-443F-BDD5-54FDA12B2FE6}" srcOrd="0" destOrd="0" presId="urn:microsoft.com/office/officeart/2008/layout/HorizontalMultiLevelHierarchy"/>
    <dgm:cxn modelId="{0719ADA7-6E84-4182-8B93-52DFD4714780}" type="presOf" srcId="{A9981732-E05D-415A-B033-528DBC76E473}" destId="{B6376B2C-9F74-4D36-A5BA-889C3AABC306}" srcOrd="0" destOrd="0" presId="urn:microsoft.com/office/officeart/2008/layout/HorizontalMultiLevelHierarchy"/>
    <dgm:cxn modelId="{CDD2FAAB-9139-4770-BF42-5C5644964FB0}" type="presOf" srcId="{D35FC8C8-4DBB-4073-8A9E-8D836FEF1009}" destId="{46178529-7B48-473C-BA43-CBD2AC98733A}" srcOrd="1" destOrd="0" presId="urn:microsoft.com/office/officeart/2008/layout/HorizontalMultiLevelHierarchy"/>
    <dgm:cxn modelId="{F263A0AC-FA7C-4768-9C50-5938EABFE482}" srcId="{1D9E1DC7-0AC8-4FAE-ADEA-8DC53C710A49}" destId="{8A4777F8-1EF3-436B-A19A-5C55EB5E19AA}" srcOrd="0" destOrd="0" parTransId="{33E25F68-CB55-4054-B25A-57FBCA4C0E31}" sibTransId="{D542F50C-8B30-4AEE-BE6E-319E2EF06A7E}"/>
    <dgm:cxn modelId="{E9D875AE-07EE-453F-8966-0A4A45328DF4}" srcId="{8A4777F8-1EF3-436B-A19A-5C55EB5E19AA}" destId="{B7F2DAA4-672A-4F50-B282-14123B67DCCE}" srcOrd="0" destOrd="0" parTransId="{1344E4A3-FE01-420C-8695-03DD997054F9}" sibTransId="{39BD1D59-58E2-4D22-97BF-1B0AFED9C435}"/>
    <dgm:cxn modelId="{8B462BBC-EAC2-4A66-8BDC-DAB3418D9413}" type="presOf" srcId="{2DDFED8D-BFFC-48DF-837B-AB53AA425F9D}" destId="{E09A8426-276D-4800-BC4C-09BFD31A831A}" srcOrd="1" destOrd="0" presId="urn:microsoft.com/office/officeart/2008/layout/HorizontalMultiLevelHierarchy"/>
    <dgm:cxn modelId="{76F1B9E2-6127-43FA-8FD7-278951EA5A8D}" srcId="{8A4777F8-1EF3-436B-A19A-5C55EB5E19AA}" destId="{073F2028-5598-40C0-B18D-B78F1B32F3AF}" srcOrd="3" destOrd="0" parTransId="{2DDFED8D-BFFC-48DF-837B-AB53AA425F9D}" sibTransId="{ADEA13EB-A6D7-4826-B052-586A826E03D4}"/>
    <dgm:cxn modelId="{C50C4707-122F-4708-BCD8-DC896B0D903D}" type="presParOf" srcId="{CD9334C1-66B0-481A-B2A9-A3E4D96741DF}" destId="{29742C99-8DDC-45E5-B405-B6646766B9E2}" srcOrd="0" destOrd="0" presId="urn:microsoft.com/office/officeart/2008/layout/HorizontalMultiLevelHierarchy"/>
    <dgm:cxn modelId="{6B6076F9-6C61-4C07-9ADF-2C9902A5614E}" type="presParOf" srcId="{29742C99-8DDC-45E5-B405-B6646766B9E2}" destId="{B709104E-17AB-4B81-A5B0-79CE17499C7F}" srcOrd="0" destOrd="0" presId="urn:microsoft.com/office/officeart/2008/layout/HorizontalMultiLevelHierarchy"/>
    <dgm:cxn modelId="{F1B4B9FC-F4BF-47CA-98C4-03754588E3B7}" type="presParOf" srcId="{29742C99-8DDC-45E5-B405-B6646766B9E2}" destId="{1A1F14D9-596E-4361-8147-C66CA3DFD931}" srcOrd="1" destOrd="0" presId="urn:microsoft.com/office/officeart/2008/layout/HorizontalMultiLevelHierarchy"/>
    <dgm:cxn modelId="{9D83906D-7A1A-4A2A-897F-A74C0308F32E}" type="presParOf" srcId="{1A1F14D9-596E-4361-8147-C66CA3DFD931}" destId="{F1E13E80-3399-443F-BDD5-54FDA12B2FE6}" srcOrd="0" destOrd="0" presId="urn:microsoft.com/office/officeart/2008/layout/HorizontalMultiLevelHierarchy"/>
    <dgm:cxn modelId="{1F3D0340-F483-4076-8FF9-FAB9CE894801}" type="presParOf" srcId="{F1E13E80-3399-443F-BDD5-54FDA12B2FE6}" destId="{E718193F-C498-441F-9E1B-2161C5730F89}" srcOrd="0" destOrd="0" presId="urn:microsoft.com/office/officeart/2008/layout/HorizontalMultiLevelHierarchy"/>
    <dgm:cxn modelId="{A80DC0BD-3870-492D-B35F-534B0DCD5F88}" type="presParOf" srcId="{1A1F14D9-596E-4361-8147-C66CA3DFD931}" destId="{D2AB168E-4AE1-4254-AF97-068FA9BE6951}" srcOrd="1" destOrd="0" presId="urn:microsoft.com/office/officeart/2008/layout/HorizontalMultiLevelHierarchy"/>
    <dgm:cxn modelId="{F898502F-67BF-4CE5-9E5E-81049D574AC6}" type="presParOf" srcId="{D2AB168E-4AE1-4254-AF97-068FA9BE6951}" destId="{4287488A-172E-4A91-AB3C-3200A3C829A8}" srcOrd="0" destOrd="0" presId="urn:microsoft.com/office/officeart/2008/layout/HorizontalMultiLevelHierarchy"/>
    <dgm:cxn modelId="{0A1DA237-DFC0-4962-A2E3-05668982D403}" type="presParOf" srcId="{D2AB168E-4AE1-4254-AF97-068FA9BE6951}" destId="{D5C99218-6778-49B1-BFA0-D3EAB14CE34C}" srcOrd="1" destOrd="0" presId="urn:microsoft.com/office/officeart/2008/layout/HorizontalMultiLevelHierarchy"/>
    <dgm:cxn modelId="{FD2B2090-F179-4BC8-B534-453D2B34FC47}" type="presParOf" srcId="{1A1F14D9-596E-4361-8147-C66CA3DFD931}" destId="{8E03501C-9675-44D0-9EF3-DCA176567D3D}" srcOrd="2" destOrd="0" presId="urn:microsoft.com/office/officeart/2008/layout/HorizontalMultiLevelHierarchy"/>
    <dgm:cxn modelId="{0FED7E85-8021-468D-8B3D-05AD64EB64EA}" type="presParOf" srcId="{8E03501C-9675-44D0-9EF3-DCA176567D3D}" destId="{46178529-7B48-473C-BA43-CBD2AC98733A}" srcOrd="0" destOrd="0" presId="urn:microsoft.com/office/officeart/2008/layout/HorizontalMultiLevelHierarchy"/>
    <dgm:cxn modelId="{247BC579-69A5-4786-9AC3-564D6479FF51}" type="presParOf" srcId="{1A1F14D9-596E-4361-8147-C66CA3DFD931}" destId="{DE510F1D-D3BB-4A08-91FE-5DAA7363780A}" srcOrd="3" destOrd="0" presId="urn:microsoft.com/office/officeart/2008/layout/HorizontalMultiLevelHierarchy"/>
    <dgm:cxn modelId="{C20BB4DA-42AB-4284-945A-EF77784DFCDB}" type="presParOf" srcId="{DE510F1D-D3BB-4A08-91FE-5DAA7363780A}" destId="{6464F05B-F814-4219-A518-B344544EFC9B}" srcOrd="0" destOrd="0" presId="urn:microsoft.com/office/officeart/2008/layout/HorizontalMultiLevelHierarchy"/>
    <dgm:cxn modelId="{FB3B7664-C475-4797-B5E7-96C3D7DE4A02}" type="presParOf" srcId="{DE510F1D-D3BB-4A08-91FE-5DAA7363780A}" destId="{8F6BEC3D-7B17-484B-BB03-2E9EC69734BC}" srcOrd="1" destOrd="0" presId="urn:microsoft.com/office/officeart/2008/layout/HorizontalMultiLevelHierarchy"/>
    <dgm:cxn modelId="{18271D53-53DE-4BF7-AABD-83165EA5B11A}" type="presParOf" srcId="{1A1F14D9-596E-4361-8147-C66CA3DFD931}" destId="{3E8664D3-347F-4423-B194-0E72AA353995}" srcOrd="4" destOrd="0" presId="urn:microsoft.com/office/officeart/2008/layout/HorizontalMultiLevelHierarchy"/>
    <dgm:cxn modelId="{99E237D0-177A-4997-A0AA-C19C429CCBCD}" type="presParOf" srcId="{3E8664D3-347F-4423-B194-0E72AA353995}" destId="{A5018DEB-7701-497B-AD45-1F4ACDBDD212}" srcOrd="0" destOrd="0" presId="urn:microsoft.com/office/officeart/2008/layout/HorizontalMultiLevelHierarchy"/>
    <dgm:cxn modelId="{CCDFAAFE-7D9E-4BD7-BC17-62B95A3FA395}" type="presParOf" srcId="{1A1F14D9-596E-4361-8147-C66CA3DFD931}" destId="{4CB9E9BB-619F-4673-AED4-F5224BAFCB2B}" srcOrd="5" destOrd="0" presId="urn:microsoft.com/office/officeart/2008/layout/HorizontalMultiLevelHierarchy"/>
    <dgm:cxn modelId="{4A65608F-2028-45C1-A2BC-05FC8F53C074}" type="presParOf" srcId="{4CB9E9BB-619F-4673-AED4-F5224BAFCB2B}" destId="{B6376B2C-9F74-4D36-A5BA-889C3AABC306}" srcOrd="0" destOrd="0" presId="urn:microsoft.com/office/officeart/2008/layout/HorizontalMultiLevelHierarchy"/>
    <dgm:cxn modelId="{BAA2328D-4D46-4BE5-8DC6-9044875B60EE}" type="presParOf" srcId="{4CB9E9BB-619F-4673-AED4-F5224BAFCB2B}" destId="{FD24675B-339D-438C-87A6-EF64BD1C923A}" srcOrd="1" destOrd="0" presId="urn:microsoft.com/office/officeart/2008/layout/HorizontalMultiLevelHierarchy"/>
    <dgm:cxn modelId="{28CF8348-A5F3-4E71-B931-08004FD9081B}" type="presParOf" srcId="{1A1F14D9-596E-4361-8147-C66CA3DFD931}" destId="{AF45059D-7F28-4BFC-9BA3-6B5058817AD7}" srcOrd="6" destOrd="0" presId="urn:microsoft.com/office/officeart/2008/layout/HorizontalMultiLevelHierarchy"/>
    <dgm:cxn modelId="{11CB0A7C-69F0-4C6A-A042-02D5ABAFDEA1}" type="presParOf" srcId="{AF45059D-7F28-4BFC-9BA3-6B5058817AD7}" destId="{E09A8426-276D-4800-BC4C-09BFD31A831A}" srcOrd="0" destOrd="0" presId="urn:microsoft.com/office/officeart/2008/layout/HorizontalMultiLevelHierarchy"/>
    <dgm:cxn modelId="{D31A3C0D-387C-4C65-9855-A945B835BBB4}" type="presParOf" srcId="{1A1F14D9-596E-4361-8147-C66CA3DFD931}" destId="{A8EFE74E-DE15-4E46-AE27-BFF08859A7A9}" srcOrd="7" destOrd="0" presId="urn:microsoft.com/office/officeart/2008/layout/HorizontalMultiLevelHierarchy"/>
    <dgm:cxn modelId="{5EEE72F1-2CA3-42ED-918F-63006EEF8661}" type="presParOf" srcId="{A8EFE74E-DE15-4E46-AE27-BFF08859A7A9}" destId="{A3C4DA4A-CA8F-4FDE-BE61-F8BB08FA9C1C}" srcOrd="0" destOrd="0" presId="urn:microsoft.com/office/officeart/2008/layout/HorizontalMultiLevelHierarchy"/>
    <dgm:cxn modelId="{1D62AB4A-6F3C-4031-B37C-A37E69A2508A}" type="presParOf" srcId="{A8EFE74E-DE15-4E46-AE27-BFF08859A7A9}" destId="{EDF65D82-8E0A-49D0-A9AF-AFDE29C9EE5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B48476-FA15-4EB2-A8A7-8D5B56A0F0FE}" type="doc">
      <dgm:prSet loTypeId="urn:microsoft.com/office/officeart/2005/8/layout/radial6" loCatId="relationship" qsTypeId="urn:microsoft.com/office/officeart/2005/8/quickstyle/simple1" qsCatId="simple" csTypeId="urn:microsoft.com/office/officeart/2005/8/colors/accent2_4" csCatId="accent2" phldr="1"/>
      <dgm:spPr/>
      <dgm:t>
        <a:bodyPr/>
        <a:lstStyle/>
        <a:p>
          <a:endParaRPr lang="it-IT"/>
        </a:p>
      </dgm:t>
    </dgm:pt>
    <dgm:pt modelId="{A12831A1-B98D-460F-8D2D-A3F36AE4F24B}">
      <dgm:prSet phldrT="[Testo]" custT="1"/>
      <dgm:spPr>
        <a:solidFill>
          <a:srgbClr val="F8A016"/>
        </a:solidFill>
      </dgm:spPr>
      <dgm:t>
        <a:bodyPr/>
        <a:lstStyle/>
        <a:p>
          <a:r>
            <a:rPr lang="it-IT" sz="1800" b="1" strike="noStrike" kern="1200" spc="-1" dirty="0">
              <a:solidFill>
                <a:schemeClr val="dk1"/>
              </a:solidFill>
              <a:latin typeface="Montserrat"/>
              <a:ea typeface="Montserrat"/>
              <a:cs typeface="+mn-cs"/>
            </a:rPr>
            <a:t>AI limits</a:t>
          </a:r>
        </a:p>
      </dgm:t>
    </dgm:pt>
    <dgm:pt modelId="{43E44576-5081-4431-A9D5-1ACEF931A346}" type="parTrans" cxnId="{494A4EB0-2FCD-4C90-A415-A34F88878C44}">
      <dgm:prSet/>
      <dgm:spPr/>
      <dgm:t>
        <a:bodyPr/>
        <a:lstStyle/>
        <a:p>
          <a:endParaRPr lang="it-IT"/>
        </a:p>
      </dgm:t>
    </dgm:pt>
    <dgm:pt modelId="{4A9C9C01-A6B7-400E-BC21-B7F3088B92D6}" type="sibTrans" cxnId="{494A4EB0-2FCD-4C90-A415-A34F88878C44}">
      <dgm:prSet/>
      <dgm:spPr/>
      <dgm:t>
        <a:bodyPr/>
        <a:lstStyle/>
        <a:p>
          <a:endParaRPr lang="it-IT"/>
        </a:p>
      </dgm:t>
    </dgm:pt>
    <dgm:pt modelId="{7BEDEEF8-96F8-41E4-9083-3BA8612A388D}">
      <dgm:prSet phldrT="[Testo]" custT="1"/>
      <dgm:spPr>
        <a:gradFill flip="none" rotWithShape="0">
          <a:gsLst>
            <a:gs pos="47000">
              <a:schemeClr val="accent2">
                <a:shade val="50000"/>
                <a:hueOff val="0"/>
                <a:satOff val="0"/>
                <a:lumOff val="0"/>
                <a:shade val="30000"/>
                <a:satMod val="115000"/>
              </a:schemeClr>
            </a:gs>
            <a:gs pos="76000">
              <a:schemeClr val="accent2">
                <a:shade val="50000"/>
                <a:hueOff val="0"/>
                <a:satOff val="0"/>
                <a:lumOff val="0"/>
                <a:shade val="67500"/>
                <a:satMod val="115000"/>
              </a:schemeClr>
            </a:gs>
            <a:gs pos="100000">
              <a:schemeClr val="accent2">
                <a:shade val="50000"/>
                <a:hueOff val="0"/>
                <a:satOff val="0"/>
                <a:lumOff val="0"/>
                <a:shade val="100000"/>
                <a:satMod val="115000"/>
              </a:schemeClr>
            </a:gs>
          </a:gsLst>
          <a:path path="circle">
            <a:fillToRect l="100000" t="100000"/>
          </a:path>
          <a:tileRect r="-100000" b="-100000"/>
        </a:gradFill>
      </dgm:spPr>
      <dgm:t>
        <a:bodyPr/>
        <a:lstStyle/>
        <a:p>
          <a:r>
            <a:rPr lang="it-IT" sz="1400" b="0" strike="noStrike" kern="1200" spc="-1" dirty="0">
              <a:solidFill>
                <a:schemeClr val="dk1"/>
              </a:solidFill>
              <a:latin typeface="Montserrat"/>
              <a:cs typeface="+mn-cs"/>
            </a:rPr>
            <a:t>Up-to-date and clear guidelines</a:t>
          </a:r>
          <a:endParaRPr lang="it-IT" sz="1400" b="0" strike="noStrike" kern="1200" spc="-1" dirty="0">
            <a:solidFill>
              <a:schemeClr val="dk1"/>
            </a:solidFill>
            <a:latin typeface="Montserrat"/>
            <a:ea typeface="Montserrat"/>
            <a:cs typeface="+mn-cs"/>
          </a:endParaRPr>
        </a:p>
      </dgm:t>
    </dgm:pt>
    <dgm:pt modelId="{9500BD14-B52B-4A74-8B8C-2B042C02EB5C}" type="parTrans" cxnId="{200547C8-F9FD-417E-9364-A1864218EE51}">
      <dgm:prSet/>
      <dgm:spPr/>
      <dgm:t>
        <a:bodyPr/>
        <a:lstStyle/>
        <a:p>
          <a:endParaRPr lang="it-IT"/>
        </a:p>
      </dgm:t>
    </dgm:pt>
    <dgm:pt modelId="{8C1B2C72-45F7-48DC-B6C9-C96DECD56920}" type="sibTrans" cxnId="{200547C8-F9FD-417E-9364-A1864218EE51}">
      <dgm:prSet/>
      <dgm:spPr/>
      <dgm:t>
        <a:bodyPr/>
        <a:lstStyle/>
        <a:p>
          <a:endParaRPr lang="it-IT"/>
        </a:p>
      </dgm:t>
    </dgm:pt>
    <dgm:pt modelId="{9C5FE118-C2E7-4747-9566-DC71D242094D}">
      <dgm:prSet phldrT="[Testo]" custT="1"/>
      <dgm:spPr>
        <a:gradFill flip="none" rotWithShape="0">
          <a:gsLst>
            <a:gs pos="52000">
              <a:schemeClr val="accent2">
                <a:shade val="50000"/>
                <a:hueOff val="135261"/>
                <a:satOff val="2058"/>
                <a:lumOff val="13357"/>
                <a:shade val="30000"/>
                <a:satMod val="115000"/>
              </a:schemeClr>
            </a:gs>
            <a:gs pos="70000">
              <a:schemeClr val="accent2">
                <a:shade val="50000"/>
                <a:hueOff val="135261"/>
                <a:satOff val="2058"/>
                <a:lumOff val="13357"/>
                <a:shade val="67500"/>
                <a:satMod val="115000"/>
              </a:schemeClr>
            </a:gs>
            <a:gs pos="76000">
              <a:schemeClr val="accent2">
                <a:shade val="50000"/>
                <a:hueOff val="135261"/>
                <a:satOff val="2058"/>
                <a:lumOff val="13357"/>
                <a:shade val="100000"/>
                <a:satMod val="115000"/>
              </a:schemeClr>
            </a:gs>
          </a:gsLst>
          <a:path path="circle">
            <a:fillToRect l="100000" t="100000"/>
          </a:path>
          <a:tileRect r="-100000" b="-100000"/>
        </a:gradFill>
      </dgm:spPr>
      <dgm:t>
        <a:bodyPr/>
        <a:lstStyle/>
        <a:p>
          <a:r>
            <a:rPr lang="it-IT" sz="1400" b="0" strike="noStrike" kern="1200" spc="-1" dirty="0">
              <a:solidFill>
                <a:schemeClr val="dk1"/>
              </a:solidFill>
              <a:latin typeface="Montserrat"/>
              <a:ea typeface="Montserrat"/>
              <a:cs typeface="+mn-cs"/>
            </a:rPr>
            <a:t>Privacy</a:t>
          </a:r>
        </a:p>
      </dgm:t>
    </dgm:pt>
    <dgm:pt modelId="{3A89A58B-071D-4073-89E3-69DEC3BBA92F}" type="parTrans" cxnId="{4D7D1CBE-6C4A-4B4F-9771-1BCDB33B0D38}">
      <dgm:prSet/>
      <dgm:spPr/>
      <dgm:t>
        <a:bodyPr/>
        <a:lstStyle/>
        <a:p>
          <a:endParaRPr lang="it-IT"/>
        </a:p>
      </dgm:t>
    </dgm:pt>
    <dgm:pt modelId="{9EE4E9FF-6AA7-43BC-A2FB-456A45F86A88}" type="sibTrans" cxnId="{4D7D1CBE-6C4A-4B4F-9771-1BCDB33B0D38}">
      <dgm:prSet/>
      <dgm:spPr/>
      <dgm:t>
        <a:bodyPr/>
        <a:lstStyle/>
        <a:p>
          <a:endParaRPr lang="it-IT"/>
        </a:p>
      </dgm:t>
    </dgm:pt>
    <dgm:pt modelId="{7CBEC53F-4EFD-4318-A084-1192B3BA6263}">
      <dgm:prSet phldrT="[Testo]" custT="1"/>
      <dgm:spPr>
        <a:gradFill flip="none" rotWithShape="1">
          <a:gsLst>
            <a:gs pos="30000">
              <a:schemeClr val="accent2">
                <a:shade val="50000"/>
                <a:hueOff val="405782"/>
                <a:satOff val="6173"/>
                <a:lumOff val="40071"/>
                <a:shade val="30000"/>
                <a:satMod val="115000"/>
              </a:schemeClr>
            </a:gs>
            <a:gs pos="53000">
              <a:schemeClr val="tx2">
                <a:lumMod val="60000"/>
                <a:lumOff val="40000"/>
              </a:schemeClr>
            </a:gs>
          </a:gsLst>
          <a:path path="circle">
            <a:fillToRect t="100000" r="100000"/>
          </a:path>
          <a:tileRect l="-100000" b="-100000"/>
        </a:gradFill>
      </dgm:spPr>
      <dgm:t>
        <a:bodyPr/>
        <a:lstStyle/>
        <a:p>
          <a:r>
            <a:rPr lang="it-IT" sz="1400" b="0" strike="noStrike" kern="1200" spc="-1" dirty="0">
              <a:solidFill>
                <a:schemeClr val="dk1"/>
              </a:solidFill>
              <a:latin typeface="Montserrat"/>
              <a:ea typeface="Montserrat"/>
              <a:cs typeface="+mn-cs"/>
            </a:rPr>
            <a:t>Lack of external validity</a:t>
          </a:r>
        </a:p>
      </dgm:t>
    </dgm:pt>
    <dgm:pt modelId="{C7721730-A920-4C90-94C5-946452650611}" type="parTrans" cxnId="{3B783FF6-7774-46B8-8C19-37B739238A2D}">
      <dgm:prSet/>
      <dgm:spPr/>
      <dgm:t>
        <a:bodyPr/>
        <a:lstStyle/>
        <a:p>
          <a:endParaRPr lang="it-IT"/>
        </a:p>
      </dgm:t>
    </dgm:pt>
    <dgm:pt modelId="{21B46F1F-5134-409C-BF52-9DED0C043F38}" type="sibTrans" cxnId="{3B783FF6-7774-46B8-8C19-37B739238A2D}">
      <dgm:prSet/>
      <dgm:spPr/>
      <dgm:t>
        <a:bodyPr/>
        <a:lstStyle/>
        <a:p>
          <a:endParaRPr lang="it-IT"/>
        </a:p>
      </dgm:t>
    </dgm:pt>
    <dgm:pt modelId="{6C2A8697-246C-48EC-B642-E28DDF0F9DF1}">
      <dgm:prSet phldrT="[Testo]" custT="1"/>
      <dgm:spPr>
        <a:gradFill flip="none" rotWithShape="0">
          <a:gsLst>
            <a:gs pos="39000">
              <a:schemeClr val="accent2">
                <a:shade val="50000"/>
                <a:hueOff val="270521"/>
                <a:satOff val="4115"/>
                <a:lumOff val="26714"/>
                <a:shade val="30000"/>
                <a:satMod val="115000"/>
              </a:schemeClr>
            </a:gs>
            <a:gs pos="67000">
              <a:schemeClr val="accent2">
                <a:shade val="50000"/>
                <a:hueOff val="270521"/>
                <a:satOff val="4115"/>
                <a:lumOff val="26714"/>
                <a:shade val="67500"/>
                <a:satMod val="115000"/>
              </a:schemeClr>
            </a:gs>
            <a:gs pos="76000">
              <a:schemeClr val="accent2">
                <a:shade val="50000"/>
                <a:hueOff val="270521"/>
                <a:satOff val="4115"/>
                <a:lumOff val="26714"/>
                <a:shade val="100000"/>
                <a:satMod val="115000"/>
              </a:schemeClr>
            </a:gs>
          </a:gsLst>
          <a:path path="circle">
            <a:fillToRect t="100000" r="100000"/>
          </a:path>
          <a:tileRect l="-100000" b="-100000"/>
        </a:gradFill>
      </dgm:spPr>
      <dgm:t>
        <a:bodyPr/>
        <a:lstStyle/>
        <a:p>
          <a:r>
            <a:rPr lang="it-IT" sz="1400" b="0" strike="noStrike" kern="1200" spc="-1" dirty="0">
              <a:solidFill>
                <a:schemeClr val="dk1"/>
              </a:solidFill>
              <a:latin typeface="Montserrat"/>
              <a:ea typeface="Montserrat"/>
              <a:cs typeface="+mn-cs"/>
            </a:rPr>
            <a:t>«Black box» challenge</a:t>
          </a:r>
        </a:p>
      </dgm:t>
    </dgm:pt>
    <dgm:pt modelId="{92BE8A4D-E86B-4C34-BF40-48D90BAB2D08}" type="parTrans" cxnId="{2DCED76A-A556-4EBD-8644-7D428A758E36}">
      <dgm:prSet/>
      <dgm:spPr/>
      <dgm:t>
        <a:bodyPr/>
        <a:lstStyle/>
        <a:p>
          <a:endParaRPr lang="it-IT"/>
        </a:p>
      </dgm:t>
    </dgm:pt>
    <dgm:pt modelId="{C11E7D6D-FAEB-4705-9B27-E97426193AA2}" type="sibTrans" cxnId="{2DCED76A-A556-4EBD-8644-7D428A758E36}">
      <dgm:prSet/>
      <dgm:spPr/>
      <dgm:t>
        <a:bodyPr/>
        <a:lstStyle/>
        <a:p>
          <a:endParaRPr lang="it-IT"/>
        </a:p>
      </dgm:t>
    </dgm:pt>
    <dgm:pt modelId="{C727F207-9EEE-40D5-99B1-43125D93FB72}">
      <dgm:prSet phldrT="[Testo]" custT="1"/>
      <dgm:spPr>
        <a:gradFill flip="none" rotWithShape="0">
          <a:gsLst>
            <a:gs pos="29000">
              <a:schemeClr val="accent2">
                <a:shade val="50000"/>
                <a:hueOff val="405782"/>
                <a:satOff val="6173"/>
                <a:lumOff val="40071"/>
                <a:shade val="30000"/>
                <a:satMod val="115000"/>
              </a:schemeClr>
            </a:gs>
            <a:gs pos="61000">
              <a:schemeClr val="accent2">
                <a:shade val="50000"/>
                <a:hueOff val="405782"/>
                <a:satOff val="6173"/>
                <a:lumOff val="40071"/>
                <a:shade val="67500"/>
                <a:satMod val="115000"/>
              </a:schemeClr>
            </a:gs>
            <a:gs pos="96000">
              <a:schemeClr val="accent2">
                <a:shade val="50000"/>
                <a:hueOff val="405782"/>
                <a:satOff val="6173"/>
                <a:lumOff val="40071"/>
                <a:shade val="100000"/>
                <a:satMod val="115000"/>
              </a:schemeClr>
            </a:gs>
          </a:gsLst>
          <a:path path="circle">
            <a:fillToRect l="100000" b="100000"/>
          </a:path>
          <a:tileRect t="-100000" r="-100000"/>
        </a:gradFill>
      </dgm:spPr>
      <dgm:t>
        <a:bodyPr/>
        <a:lstStyle/>
        <a:p>
          <a:r>
            <a:rPr lang="it-IT" sz="1400" b="0" strike="noStrike" kern="1200" spc="-1" dirty="0">
              <a:solidFill>
                <a:schemeClr val="dk1"/>
              </a:solidFill>
              <a:latin typeface="Montserrat"/>
              <a:cs typeface="+mn-cs"/>
            </a:rPr>
            <a:t>«Self-made experts»</a:t>
          </a:r>
          <a:endParaRPr lang="it-IT" sz="1400" b="0" strike="noStrike" kern="1200" spc="-1" dirty="0">
            <a:solidFill>
              <a:schemeClr val="dk1"/>
            </a:solidFill>
            <a:latin typeface="Montserrat"/>
            <a:ea typeface="Montserrat"/>
            <a:cs typeface="+mn-cs"/>
          </a:endParaRPr>
        </a:p>
      </dgm:t>
    </dgm:pt>
    <dgm:pt modelId="{36490A9D-D952-450D-9CD4-F53F1241A079}" type="parTrans" cxnId="{FF0E7C16-3B91-44EF-AD41-AD3DD5EB6B5F}">
      <dgm:prSet/>
      <dgm:spPr/>
      <dgm:t>
        <a:bodyPr/>
        <a:lstStyle/>
        <a:p>
          <a:endParaRPr lang="it-IT"/>
        </a:p>
      </dgm:t>
    </dgm:pt>
    <dgm:pt modelId="{70880901-FD50-4109-A8FA-FC1553415C6E}" type="sibTrans" cxnId="{FF0E7C16-3B91-44EF-AD41-AD3DD5EB6B5F}">
      <dgm:prSet/>
      <dgm:spPr/>
      <dgm:t>
        <a:bodyPr/>
        <a:lstStyle/>
        <a:p>
          <a:endParaRPr lang="it-IT"/>
        </a:p>
      </dgm:t>
    </dgm:pt>
    <dgm:pt modelId="{78B194E4-D3C9-42EE-BEC8-682D92D62178}">
      <dgm:prSet phldrT="[Testo]" phldr="1"/>
      <dgm:spPr/>
      <dgm:t>
        <a:bodyPr/>
        <a:lstStyle/>
        <a:p>
          <a:endParaRPr lang="it-IT"/>
        </a:p>
      </dgm:t>
    </dgm:pt>
    <dgm:pt modelId="{D3E5FAC3-43B9-4753-A029-B04B7A40F3F4}" type="parTrans" cxnId="{19F8D11C-C2C9-409C-8023-69B2BA313BBF}">
      <dgm:prSet/>
      <dgm:spPr/>
      <dgm:t>
        <a:bodyPr/>
        <a:lstStyle/>
        <a:p>
          <a:endParaRPr lang="it-IT"/>
        </a:p>
      </dgm:t>
    </dgm:pt>
    <dgm:pt modelId="{56100FCC-FB73-4721-AE26-E317F3A7D962}" type="sibTrans" cxnId="{19F8D11C-C2C9-409C-8023-69B2BA313BBF}">
      <dgm:prSet/>
      <dgm:spPr/>
      <dgm:t>
        <a:bodyPr/>
        <a:lstStyle/>
        <a:p>
          <a:endParaRPr lang="it-IT"/>
        </a:p>
      </dgm:t>
    </dgm:pt>
    <dgm:pt modelId="{DDEB515A-8498-4A39-9F75-7D1CF72B46BF}">
      <dgm:prSet phldrT="[Testo]" custT="1"/>
      <dgm:spPr>
        <a:gradFill flip="none" rotWithShape="0">
          <a:gsLst>
            <a:gs pos="36000">
              <a:schemeClr val="accent2">
                <a:shade val="50000"/>
                <a:hueOff val="135261"/>
                <a:satOff val="2058"/>
                <a:lumOff val="13357"/>
                <a:shade val="30000"/>
                <a:satMod val="115000"/>
              </a:schemeClr>
            </a:gs>
            <a:gs pos="60000">
              <a:schemeClr val="accent2">
                <a:shade val="50000"/>
                <a:hueOff val="135261"/>
                <a:satOff val="2058"/>
                <a:lumOff val="13357"/>
                <a:shade val="67500"/>
                <a:satMod val="115000"/>
              </a:schemeClr>
            </a:gs>
            <a:gs pos="73000">
              <a:schemeClr val="accent2">
                <a:shade val="50000"/>
                <a:hueOff val="135261"/>
                <a:satOff val="2058"/>
                <a:lumOff val="13357"/>
                <a:shade val="100000"/>
                <a:satMod val="115000"/>
              </a:schemeClr>
            </a:gs>
          </a:gsLst>
          <a:path path="circle">
            <a:fillToRect r="100000" b="100000"/>
          </a:path>
          <a:tileRect l="-100000" t="-100000"/>
        </a:gradFill>
      </dgm:spPr>
      <dgm:t>
        <a:bodyPr/>
        <a:lstStyle/>
        <a:p>
          <a:r>
            <a:rPr lang="en-US" sz="1400" b="0" strike="noStrike" kern="1200" spc="-1" dirty="0">
              <a:solidFill>
                <a:schemeClr val="dk1"/>
              </a:solidFill>
              <a:latin typeface="Montserrat"/>
              <a:cs typeface="+mn-cs"/>
            </a:rPr>
            <a:t>AI hallucinations</a:t>
          </a:r>
          <a:endParaRPr lang="it-IT" sz="1400" b="0" strike="noStrike" kern="1200" spc="-1" dirty="0">
            <a:solidFill>
              <a:schemeClr val="dk1"/>
            </a:solidFill>
            <a:latin typeface="Montserrat"/>
            <a:ea typeface="Montserrat"/>
            <a:cs typeface="+mn-cs"/>
          </a:endParaRPr>
        </a:p>
      </dgm:t>
    </dgm:pt>
    <dgm:pt modelId="{DBF2D25C-AFA9-4EEC-B3EE-1532D8D66539}" type="parTrans" cxnId="{67F863D7-522A-45D1-B278-B1E349D9E33D}">
      <dgm:prSet/>
      <dgm:spPr/>
      <dgm:t>
        <a:bodyPr/>
        <a:lstStyle/>
        <a:p>
          <a:endParaRPr lang="it-IT"/>
        </a:p>
      </dgm:t>
    </dgm:pt>
    <dgm:pt modelId="{4D66DD25-FD40-450A-A6F6-986A1682B2F8}" type="sibTrans" cxnId="{67F863D7-522A-45D1-B278-B1E349D9E33D}">
      <dgm:prSet/>
      <dgm:spPr/>
      <dgm:t>
        <a:bodyPr/>
        <a:lstStyle/>
        <a:p>
          <a:endParaRPr lang="it-IT"/>
        </a:p>
      </dgm:t>
    </dgm:pt>
    <dgm:pt modelId="{450B25FC-DB9D-4B9E-B7B8-2FE58885B4B3}">
      <dgm:prSet phldrT="[Testo]" custT="1"/>
      <dgm:spPr>
        <a:gradFill flip="none" rotWithShape="0">
          <a:gsLst>
            <a:gs pos="20000">
              <a:schemeClr val="tx2">
                <a:lumMod val="60000"/>
                <a:lumOff val="40000"/>
                <a:shade val="30000"/>
                <a:satMod val="115000"/>
              </a:schemeClr>
            </a:gs>
            <a:gs pos="53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dgm:spPr>
      <dgm:t>
        <a:bodyPr/>
        <a:lstStyle/>
        <a:p>
          <a:r>
            <a:rPr lang="it-IT" sz="1400" b="0" strike="noStrike" kern="1200" spc="-1" dirty="0">
              <a:solidFill>
                <a:srgbClr val="FFFFFF"/>
              </a:solidFill>
              <a:latin typeface="Montserrat"/>
              <a:ea typeface="Montserrat"/>
              <a:cs typeface="+mn-cs"/>
            </a:rPr>
            <a:t>Ethical problem</a:t>
          </a:r>
        </a:p>
      </dgm:t>
    </dgm:pt>
    <dgm:pt modelId="{C588DD38-3331-409B-B24D-99CD2E9D906D}" type="parTrans" cxnId="{A6A14FB7-BA61-4F29-8CD6-DFEEB33D6F13}">
      <dgm:prSet/>
      <dgm:spPr/>
      <dgm:t>
        <a:bodyPr/>
        <a:lstStyle/>
        <a:p>
          <a:endParaRPr lang="it-IT"/>
        </a:p>
      </dgm:t>
    </dgm:pt>
    <dgm:pt modelId="{8602E350-7740-45C1-ADC5-0AF28F01224E}" type="sibTrans" cxnId="{A6A14FB7-BA61-4F29-8CD6-DFEEB33D6F13}">
      <dgm:prSet/>
      <dgm:spPr/>
      <dgm:t>
        <a:bodyPr/>
        <a:lstStyle/>
        <a:p>
          <a:endParaRPr lang="it-IT"/>
        </a:p>
      </dgm:t>
    </dgm:pt>
    <dgm:pt modelId="{E31A96F0-5469-46FB-933A-93146DBB3150}">
      <dgm:prSet phldrT="[Testo]" custScaleX="135874" custScaleY="133492"/>
      <dgm:spPr>
        <a:gradFill flip="none" rotWithShape="0">
          <a:gsLst>
            <a:gs pos="36000">
              <a:schemeClr val="accent2">
                <a:shade val="50000"/>
                <a:hueOff val="270521"/>
                <a:satOff val="4115"/>
                <a:lumOff val="26714"/>
                <a:shade val="30000"/>
                <a:satMod val="115000"/>
              </a:schemeClr>
            </a:gs>
            <a:gs pos="54000">
              <a:schemeClr val="accent2">
                <a:shade val="50000"/>
                <a:hueOff val="270521"/>
                <a:satOff val="4115"/>
                <a:lumOff val="26714"/>
                <a:shade val="67500"/>
                <a:satMod val="115000"/>
              </a:schemeClr>
            </a:gs>
            <a:gs pos="84000">
              <a:schemeClr val="accent2">
                <a:shade val="50000"/>
                <a:hueOff val="270521"/>
                <a:satOff val="4115"/>
                <a:lumOff val="26714"/>
                <a:shade val="100000"/>
                <a:satMod val="115000"/>
              </a:schemeClr>
            </a:gs>
          </a:gsLst>
          <a:path path="circle">
            <a:fillToRect l="100000" t="100000"/>
          </a:path>
          <a:tileRect r="-100000" b="-100000"/>
        </a:gradFill>
      </dgm:spPr>
      <dgm:t>
        <a:bodyPr/>
        <a:lstStyle/>
        <a:p>
          <a:endParaRPr lang="it-IT"/>
        </a:p>
      </dgm:t>
    </dgm:pt>
    <dgm:pt modelId="{0304BC14-66AD-4F53-A9F0-71B175B75D6A}" type="parTrans" cxnId="{848A0507-C4CE-453F-9283-8860AAA364A6}">
      <dgm:prSet/>
      <dgm:spPr/>
      <dgm:t>
        <a:bodyPr/>
        <a:lstStyle/>
        <a:p>
          <a:endParaRPr lang="it-IT"/>
        </a:p>
      </dgm:t>
    </dgm:pt>
    <dgm:pt modelId="{9A82F615-1792-409E-A08D-AB30C0BA712B}" type="sibTrans" cxnId="{848A0507-C4CE-453F-9283-8860AAA364A6}">
      <dgm:prSet/>
      <dgm:spPr/>
      <dgm:t>
        <a:bodyPr/>
        <a:lstStyle/>
        <a:p>
          <a:endParaRPr lang="it-IT"/>
        </a:p>
      </dgm:t>
    </dgm:pt>
    <dgm:pt modelId="{A63F164C-D887-49E1-821E-DCF9A67331D2}">
      <dgm:prSet phldrT="[Testo]" custT="1"/>
      <dgm:spPr>
        <a:gradFill flip="none" rotWithShape="0">
          <a:gsLst>
            <a:gs pos="36000">
              <a:schemeClr val="accent2">
                <a:shade val="50000"/>
                <a:hueOff val="270521"/>
                <a:satOff val="4115"/>
                <a:lumOff val="26714"/>
                <a:shade val="30000"/>
                <a:satMod val="115000"/>
              </a:schemeClr>
            </a:gs>
            <a:gs pos="54000">
              <a:schemeClr val="accent2">
                <a:shade val="50000"/>
                <a:hueOff val="270521"/>
                <a:satOff val="4115"/>
                <a:lumOff val="26714"/>
                <a:shade val="67500"/>
                <a:satMod val="115000"/>
              </a:schemeClr>
            </a:gs>
            <a:gs pos="84000">
              <a:schemeClr val="accent2">
                <a:shade val="50000"/>
                <a:hueOff val="270521"/>
                <a:satOff val="4115"/>
                <a:lumOff val="26714"/>
                <a:shade val="100000"/>
                <a:satMod val="115000"/>
              </a:schemeClr>
            </a:gs>
          </a:gsLst>
          <a:path path="circle">
            <a:fillToRect l="100000" t="100000"/>
          </a:path>
          <a:tileRect r="-100000" b="-100000"/>
        </a:gradFill>
      </dgm:spPr>
      <dgm:t>
        <a:bodyPr/>
        <a:lstStyle/>
        <a:p>
          <a:r>
            <a:rPr lang="en-US" sz="1400" b="0" strike="noStrike" kern="1200" spc="-1" dirty="0">
              <a:solidFill>
                <a:srgbClr val="FFFFFF"/>
              </a:solidFill>
              <a:latin typeface="Montserrat"/>
              <a:ea typeface="+mn-ea"/>
              <a:cs typeface="+mn-cs"/>
            </a:rPr>
            <a:t>Equal access from all over the world</a:t>
          </a:r>
          <a:endParaRPr lang="it-IT" sz="1400" b="0" strike="noStrike" kern="1200" spc="-1" dirty="0">
            <a:solidFill>
              <a:srgbClr val="FFFFFF"/>
            </a:solidFill>
            <a:latin typeface="Montserrat"/>
            <a:ea typeface="+mn-ea"/>
            <a:cs typeface="+mn-cs"/>
          </a:endParaRPr>
        </a:p>
      </dgm:t>
    </dgm:pt>
    <dgm:pt modelId="{4EB554CB-638B-47A5-8EEA-A6684350913E}" type="parTrans" cxnId="{CD5D3A7E-4FB5-4BA0-BD5C-57B844B20148}">
      <dgm:prSet/>
      <dgm:spPr/>
      <dgm:t>
        <a:bodyPr/>
        <a:lstStyle/>
        <a:p>
          <a:endParaRPr lang="it-IT"/>
        </a:p>
      </dgm:t>
    </dgm:pt>
    <dgm:pt modelId="{C4BE5A24-E10E-4137-B70C-9BF0C7B02789}" type="sibTrans" cxnId="{CD5D3A7E-4FB5-4BA0-BD5C-57B844B20148}">
      <dgm:prSet/>
      <dgm:spPr/>
      <dgm:t>
        <a:bodyPr/>
        <a:lstStyle/>
        <a:p>
          <a:endParaRPr lang="it-IT"/>
        </a:p>
      </dgm:t>
    </dgm:pt>
    <dgm:pt modelId="{3C43B3A5-800E-4AFE-A94C-8CC7E596F77B}" type="pres">
      <dgm:prSet presAssocID="{D5B48476-FA15-4EB2-A8A7-8D5B56A0F0FE}" presName="Name0" presStyleCnt="0">
        <dgm:presLayoutVars>
          <dgm:chMax val="1"/>
          <dgm:dir/>
          <dgm:animLvl val="ctr"/>
          <dgm:resizeHandles val="exact"/>
        </dgm:presLayoutVars>
      </dgm:prSet>
      <dgm:spPr/>
    </dgm:pt>
    <dgm:pt modelId="{B18564F1-646B-4140-870B-14929343D3A9}" type="pres">
      <dgm:prSet presAssocID="{A12831A1-B98D-460F-8D2D-A3F36AE4F24B}" presName="centerShape" presStyleLbl="node0" presStyleIdx="0" presStyleCnt="1" custScaleX="127507" custScaleY="123290"/>
      <dgm:spPr/>
    </dgm:pt>
    <dgm:pt modelId="{8823AA0E-8252-427B-B588-ADB732AA5159}" type="pres">
      <dgm:prSet presAssocID="{7BEDEEF8-96F8-41E4-9083-3BA8612A388D}" presName="node" presStyleLbl="node1" presStyleIdx="0" presStyleCnt="8" custScaleX="154826" custScaleY="146432">
        <dgm:presLayoutVars>
          <dgm:bulletEnabled val="1"/>
        </dgm:presLayoutVars>
      </dgm:prSet>
      <dgm:spPr/>
    </dgm:pt>
    <dgm:pt modelId="{0A5E65CC-CA11-4C6A-91EA-40C57CDE0239}" type="pres">
      <dgm:prSet presAssocID="{7BEDEEF8-96F8-41E4-9083-3BA8612A388D}" presName="dummy" presStyleCnt="0"/>
      <dgm:spPr/>
    </dgm:pt>
    <dgm:pt modelId="{EDD11309-12DD-4C17-8CBE-2FC59B2BB7B4}" type="pres">
      <dgm:prSet presAssocID="{8C1B2C72-45F7-48DC-B6C9-C96DECD56920}" presName="sibTrans" presStyleLbl="sibTrans2D1" presStyleIdx="0" presStyleCnt="8"/>
      <dgm:spPr/>
    </dgm:pt>
    <dgm:pt modelId="{530171C7-DB82-46D9-902B-15D92471438B}" type="pres">
      <dgm:prSet presAssocID="{9C5FE118-C2E7-4747-9566-DC71D242094D}" presName="node" presStyleLbl="node1" presStyleIdx="1" presStyleCnt="8" custScaleX="150401" custScaleY="146432">
        <dgm:presLayoutVars>
          <dgm:bulletEnabled val="1"/>
        </dgm:presLayoutVars>
      </dgm:prSet>
      <dgm:spPr/>
    </dgm:pt>
    <dgm:pt modelId="{C0FE3D7F-70AE-4BE7-9AD4-4A7A848D6268}" type="pres">
      <dgm:prSet presAssocID="{9C5FE118-C2E7-4747-9566-DC71D242094D}" presName="dummy" presStyleCnt="0"/>
      <dgm:spPr/>
    </dgm:pt>
    <dgm:pt modelId="{5072A64B-083C-4716-8044-C3A39F55A177}" type="pres">
      <dgm:prSet presAssocID="{9EE4E9FF-6AA7-43BC-A2FB-456A45F86A88}" presName="sibTrans" presStyleLbl="sibTrans2D1" presStyleIdx="1" presStyleCnt="8"/>
      <dgm:spPr/>
    </dgm:pt>
    <dgm:pt modelId="{D60318CB-A0B8-48AD-A7C9-9C630400B03F}" type="pres">
      <dgm:prSet presAssocID="{450B25FC-DB9D-4B9E-B7B8-2FE58885B4B3}" presName="node" presStyleLbl="node1" presStyleIdx="2" presStyleCnt="8" custScaleX="150401" custScaleY="146432">
        <dgm:presLayoutVars>
          <dgm:bulletEnabled val="1"/>
        </dgm:presLayoutVars>
      </dgm:prSet>
      <dgm:spPr/>
    </dgm:pt>
    <dgm:pt modelId="{D980257C-B8B2-43C2-B650-F373A39E9396}" type="pres">
      <dgm:prSet presAssocID="{450B25FC-DB9D-4B9E-B7B8-2FE58885B4B3}" presName="dummy" presStyleCnt="0"/>
      <dgm:spPr/>
    </dgm:pt>
    <dgm:pt modelId="{8E22D6C1-B7E8-4B73-BEFE-136016CF22F6}" type="pres">
      <dgm:prSet presAssocID="{8602E350-7740-45C1-ADC5-0AF28F01224E}" presName="sibTrans" presStyleLbl="sibTrans2D1" presStyleIdx="2" presStyleCnt="8"/>
      <dgm:spPr/>
    </dgm:pt>
    <dgm:pt modelId="{57F73EB4-335C-4EEE-9907-0958336168B0}" type="pres">
      <dgm:prSet presAssocID="{A63F164C-D887-49E1-821E-DCF9A67331D2}" presName="node" presStyleLbl="node1" presStyleIdx="3" presStyleCnt="8" custScaleX="150401" custScaleY="146432">
        <dgm:presLayoutVars>
          <dgm:bulletEnabled val="1"/>
        </dgm:presLayoutVars>
      </dgm:prSet>
      <dgm:spPr/>
    </dgm:pt>
    <dgm:pt modelId="{FC41790B-D7E7-468C-8DB8-D94FB1529047}" type="pres">
      <dgm:prSet presAssocID="{A63F164C-D887-49E1-821E-DCF9A67331D2}" presName="dummy" presStyleCnt="0"/>
      <dgm:spPr/>
    </dgm:pt>
    <dgm:pt modelId="{F1210381-B5CD-4F34-9C07-2F87B2314C92}" type="pres">
      <dgm:prSet presAssocID="{C4BE5A24-E10E-4137-B70C-9BF0C7B02789}" presName="sibTrans" presStyleLbl="sibTrans2D1" presStyleIdx="3" presStyleCnt="8"/>
      <dgm:spPr/>
    </dgm:pt>
    <dgm:pt modelId="{2F147161-53B4-4C1B-B672-DABD08B233AF}" type="pres">
      <dgm:prSet presAssocID="{C727F207-9EEE-40D5-99B1-43125D93FB72}" presName="node" presStyleLbl="node1" presStyleIdx="4" presStyleCnt="8" custScaleX="150401" custScaleY="146432">
        <dgm:presLayoutVars>
          <dgm:bulletEnabled val="1"/>
        </dgm:presLayoutVars>
      </dgm:prSet>
      <dgm:spPr/>
    </dgm:pt>
    <dgm:pt modelId="{C04C2674-C237-4F5C-8249-91DC7D59B1B8}" type="pres">
      <dgm:prSet presAssocID="{C727F207-9EEE-40D5-99B1-43125D93FB72}" presName="dummy" presStyleCnt="0"/>
      <dgm:spPr/>
    </dgm:pt>
    <dgm:pt modelId="{59FB70AA-BAC1-48BD-836D-001C59EA2BDC}" type="pres">
      <dgm:prSet presAssocID="{70880901-FD50-4109-A8FA-FC1553415C6E}" presName="sibTrans" presStyleLbl="sibTrans2D1" presStyleIdx="4" presStyleCnt="8"/>
      <dgm:spPr/>
    </dgm:pt>
    <dgm:pt modelId="{147BCF15-74E8-4A84-8612-D0D3A8A521E6}" type="pres">
      <dgm:prSet presAssocID="{7CBEC53F-4EFD-4318-A084-1192B3BA6263}" presName="node" presStyleLbl="node1" presStyleIdx="5" presStyleCnt="8" custScaleX="150401" custScaleY="146432">
        <dgm:presLayoutVars>
          <dgm:bulletEnabled val="1"/>
        </dgm:presLayoutVars>
      </dgm:prSet>
      <dgm:spPr/>
    </dgm:pt>
    <dgm:pt modelId="{00C1D62F-969E-4E74-A185-57BE2F387B9C}" type="pres">
      <dgm:prSet presAssocID="{7CBEC53F-4EFD-4318-A084-1192B3BA6263}" presName="dummy" presStyleCnt="0"/>
      <dgm:spPr/>
    </dgm:pt>
    <dgm:pt modelId="{25F7E70E-B112-4900-999E-62D7B5AABAD8}" type="pres">
      <dgm:prSet presAssocID="{21B46F1F-5134-409C-BF52-9DED0C043F38}" presName="sibTrans" presStyleLbl="sibTrans2D1" presStyleIdx="5" presStyleCnt="8"/>
      <dgm:spPr/>
    </dgm:pt>
    <dgm:pt modelId="{9B465584-3247-483B-A7C9-675AE6B92E23}" type="pres">
      <dgm:prSet presAssocID="{6C2A8697-246C-48EC-B642-E28DDF0F9DF1}" presName="node" presStyleLbl="node1" presStyleIdx="6" presStyleCnt="8" custScaleX="150401" custScaleY="146432">
        <dgm:presLayoutVars>
          <dgm:bulletEnabled val="1"/>
        </dgm:presLayoutVars>
      </dgm:prSet>
      <dgm:spPr/>
    </dgm:pt>
    <dgm:pt modelId="{B1DA0FBB-69A7-44D7-A8FA-53C3ED79E396}" type="pres">
      <dgm:prSet presAssocID="{6C2A8697-246C-48EC-B642-E28DDF0F9DF1}" presName="dummy" presStyleCnt="0"/>
      <dgm:spPr/>
    </dgm:pt>
    <dgm:pt modelId="{8229A848-A415-460E-BDC4-5690F42E0EDF}" type="pres">
      <dgm:prSet presAssocID="{C11E7D6D-FAEB-4705-9B27-E97426193AA2}" presName="sibTrans" presStyleLbl="sibTrans2D1" presStyleIdx="6" presStyleCnt="8"/>
      <dgm:spPr/>
    </dgm:pt>
    <dgm:pt modelId="{0F6DB8F2-4F65-43D6-BAB0-003F7A2E20E4}" type="pres">
      <dgm:prSet presAssocID="{DDEB515A-8498-4A39-9F75-7D1CF72B46BF}" presName="node" presStyleLbl="node1" presStyleIdx="7" presStyleCnt="8" custScaleX="150401" custScaleY="146432">
        <dgm:presLayoutVars>
          <dgm:bulletEnabled val="1"/>
        </dgm:presLayoutVars>
      </dgm:prSet>
      <dgm:spPr/>
    </dgm:pt>
    <dgm:pt modelId="{2ABC2B88-95A0-4830-A7CD-A4A91954BBD2}" type="pres">
      <dgm:prSet presAssocID="{DDEB515A-8498-4A39-9F75-7D1CF72B46BF}" presName="dummy" presStyleCnt="0"/>
      <dgm:spPr/>
    </dgm:pt>
    <dgm:pt modelId="{CC0598F2-2EBF-4519-93FC-0C887F664B98}" type="pres">
      <dgm:prSet presAssocID="{4D66DD25-FD40-450A-A6F6-986A1682B2F8}" presName="sibTrans" presStyleLbl="sibTrans2D1" presStyleIdx="7" presStyleCnt="8"/>
      <dgm:spPr/>
    </dgm:pt>
  </dgm:ptLst>
  <dgm:cxnLst>
    <dgm:cxn modelId="{848A0507-C4CE-453F-9283-8860AAA364A6}" srcId="{D5B48476-FA15-4EB2-A8A7-8D5B56A0F0FE}" destId="{E31A96F0-5469-46FB-933A-93146DBB3150}" srcOrd="2" destOrd="0" parTransId="{0304BC14-66AD-4F53-A9F0-71B175B75D6A}" sibTransId="{9A82F615-1792-409E-A08D-AB30C0BA712B}"/>
    <dgm:cxn modelId="{954E9A12-BE8C-4618-82E3-A59D7095DBE1}" type="presOf" srcId="{9EE4E9FF-6AA7-43BC-A2FB-456A45F86A88}" destId="{5072A64B-083C-4716-8044-C3A39F55A177}" srcOrd="0" destOrd="0" presId="urn:microsoft.com/office/officeart/2005/8/layout/radial6"/>
    <dgm:cxn modelId="{FF0E7C16-3B91-44EF-AD41-AD3DD5EB6B5F}" srcId="{A12831A1-B98D-460F-8D2D-A3F36AE4F24B}" destId="{C727F207-9EEE-40D5-99B1-43125D93FB72}" srcOrd="4" destOrd="0" parTransId="{36490A9D-D952-450D-9CD4-F53F1241A079}" sibTransId="{70880901-FD50-4109-A8FA-FC1553415C6E}"/>
    <dgm:cxn modelId="{19F8D11C-C2C9-409C-8023-69B2BA313BBF}" srcId="{D5B48476-FA15-4EB2-A8A7-8D5B56A0F0FE}" destId="{78B194E4-D3C9-42EE-BEC8-682D92D62178}" srcOrd="1" destOrd="0" parTransId="{D3E5FAC3-43B9-4753-A029-B04B7A40F3F4}" sibTransId="{56100FCC-FB73-4721-AE26-E317F3A7D962}"/>
    <dgm:cxn modelId="{B72B9A29-C8A7-433D-ABA9-8FABD371908A}" type="presOf" srcId="{6C2A8697-246C-48EC-B642-E28DDF0F9DF1}" destId="{9B465584-3247-483B-A7C9-675AE6B92E23}" srcOrd="0" destOrd="0" presId="urn:microsoft.com/office/officeart/2005/8/layout/radial6"/>
    <dgm:cxn modelId="{D5FA6030-8196-4C27-A92A-CE553256BD79}" type="presOf" srcId="{C4BE5A24-E10E-4137-B70C-9BF0C7B02789}" destId="{F1210381-B5CD-4F34-9C07-2F87B2314C92}" srcOrd="0" destOrd="0" presId="urn:microsoft.com/office/officeart/2005/8/layout/radial6"/>
    <dgm:cxn modelId="{72FA3331-A2C2-43C7-83FB-3EFEF755A4B7}" type="presOf" srcId="{DDEB515A-8498-4A39-9F75-7D1CF72B46BF}" destId="{0F6DB8F2-4F65-43D6-BAB0-003F7A2E20E4}" srcOrd="0" destOrd="0" presId="urn:microsoft.com/office/officeart/2005/8/layout/radial6"/>
    <dgm:cxn modelId="{B7B17C3A-E8AC-4B4B-B423-5ACE51155631}" type="presOf" srcId="{7BEDEEF8-96F8-41E4-9083-3BA8612A388D}" destId="{8823AA0E-8252-427B-B588-ADB732AA5159}" srcOrd="0" destOrd="0" presId="urn:microsoft.com/office/officeart/2005/8/layout/radial6"/>
    <dgm:cxn modelId="{0889B13E-8C1A-4CBE-8056-D95E5E1285F0}" type="presOf" srcId="{A63F164C-D887-49E1-821E-DCF9A67331D2}" destId="{57F73EB4-335C-4EEE-9907-0958336168B0}" srcOrd="0" destOrd="0" presId="urn:microsoft.com/office/officeart/2005/8/layout/radial6"/>
    <dgm:cxn modelId="{C375B942-DAFC-46AF-AD55-4AC2544B8EFB}" type="presOf" srcId="{9C5FE118-C2E7-4747-9566-DC71D242094D}" destId="{530171C7-DB82-46D9-902B-15D92471438B}" srcOrd="0" destOrd="0" presId="urn:microsoft.com/office/officeart/2005/8/layout/radial6"/>
    <dgm:cxn modelId="{CCCAA947-C51B-46A5-8130-5C3C180B2598}" type="presOf" srcId="{D5B48476-FA15-4EB2-A8A7-8D5B56A0F0FE}" destId="{3C43B3A5-800E-4AFE-A94C-8CC7E596F77B}" srcOrd="0" destOrd="0" presId="urn:microsoft.com/office/officeart/2005/8/layout/radial6"/>
    <dgm:cxn modelId="{2DCED76A-A556-4EBD-8644-7D428A758E36}" srcId="{A12831A1-B98D-460F-8D2D-A3F36AE4F24B}" destId="{6C2A8697-246C-48EC-B642-E28DDF0F9DF1}" srcOrd="6" destOrd="0" parTransId="{92BE8A4D-E86B-4C34-BF40-48D90BAB2D08}" sibTransId="{C11E7D6D-FAEB-4705-9B27-E97426193AA2}"/>
    <dgm:cxn modelId="{1C282A54-B88F-4B5F-8726-183C4287B3E6}" type="presOf" srcId="{70880901-FD50-4109-A8FA-FC1553415C6E}" destId="{59FB70AA-BAC1-48BD-836D-001C59EA2BDC}" srcOrd="0" destOrd="0" presId="urn:microsoft.com/office/officeart/2005/8/layout/radial6"/>
    <dgm:cxn modelId="{1D4BDE56-CBAF-4556-9E22-6AE9CAD59DF7}" type="presOf" srcId="{7CBEC53F-4EFD-4318-A084-1192B3BA6263}" destId="{147BCF15-74E8-4A84-8612-D0D3A8A521E6}" srcOrd="0" destOrd="0" presId="urn:microsoft.com/office/officeart/2005/8/layout/radial6"/>
    <dgm:cxn modelId="{CD5D3A7E-4FB5-4BA0-BD5C-57B844B20148}" srcId="{A12831A1-B98D-460F-8D2D-A3F36AE4F24B}" destId="{A63F164C-D887-49E1-821E-DCF9A67331D2}" srcOrd="3" destOrd="0" parTransId="{4EB554CB-638B-47A5-8EEA-A6684350913E}" sibTransId="{C4BE5A24-E10E-4137-B70C-9BF0C7B02789}"/>
    <dgm:cxn modelId="{1862E97F-3E72-4EAB-A2A8-D5B5E861D482}" type="presOf" srcId="{8602E350-7740-45C1-ADC5-0AF28F01224E}" destId="{8E22D6C1-B7E8-4B73-BEFE-136016CF22F6}" srcOrd="0" destOrd="0" presId="urn:microsoft.com/office/officeart/2005/8/layout/radial6"/>
    <dgm:cxn modelId="{1C588480-7CD5-47EB-92D3-FA440B352053}" type="presOf" srcId="{4D66DD25-FD40-450A-A6F6-986A1682B2F8}" destId="{CC0598F2-2EBF-4519-93FC-0C887F664B98}" srcOrd="0" destOrd="0" presId="urn:microsoft.com/office/officeart/2005/8/layout/radial6"/>
    <dgm:cxn modelId="{6DD9158B-CE35-4082-A482-0E089B0D3AFE}" type="presOf" srcId="{21B46F1F-5134-409C-BF52-9DED0C043F38}" destId="{25F7E70E-B112-4900-999E-62D7B5AABAD8}" srcOrd="0" destOrd="0" presId="urn:microsoft.com/office/officeart/2005/8/layout/radial6"/>
    <dgm:cxn modelId="{0F509092-1D28-4FAC-B44A-84262CDBE7B7}" type="presOf" srcId="{450B25FC-DB9D-4B9E-B7B8-2FE58885B4B3}" destId="{D60318CB-A0B8-48AD-A7C9-9C630400B03F}" srcOrd="0" destOrd="0" presId="urn:microsoft.com/office/officeart/2005/8/layout/radial6"/>
    <dgm:cxn modelId="{42245CAD-A806-4660-94D8-5598C2C75E42}" type="presOf" srcId="{C11E7D6D-FAEB-4705-9B27-E97426193AA2}" destId="{8229A848-A415-460E-BDC4-5690F42E0EDF}" srcOrd="0" destOrd="0" presId="urn:microsoft.com/office/officeart/2005/8/layout/radial6"/>
    <dgm:cxn modelId="{B8AC84AF-390A-41A1-83D6-1824187DF054}" type="presOf" srcId="{A12831A1-B98D-460F-8D2D-A3F36AE4F24B}" destId="{B18564F1-646B-4140-870B-14929343D3A9}" srcOrd="0" destOrd="0" presId="urn:microsoft.com/office/officeart/2005/8/layout/radial6"/>
    <dgm:cxn modelId="{494A4EB0-2FCD-4C90-A415-A34F88878C44}" srcId="{D5B48476-FA15-4EB2-A8A7-8D5B56A0F0FE}" destId="{A12831A1-B98D-460F-8D2D-A3F36AE4F24B}" srcOrd="0" destOrd="0" parTransId="{43E44576-5081-4431-A9D5-1ACEF931A346}" sibTransId="{4A9C9C01-A6B7-400E-BC21-B7F3088B92D6}"/>
    <dgm:cxn modelId="{A6A14FB7-BA61-4F29-8CD6-DFEEB33D6F13}" srcId="{A12831A1-B98D-460F-8D2D-A3F36AE4F24B}" destId="{450B25FC-DB9D-4B9E-B7B8-2FE58885B4B3}" srcOrd="2" destOrd="0" parTransId="{C588DD38-3331-409B-B24D-99CD2E9D906D}" sibTransId="{8602E350-7740-45C1-ADC5-0AF28F01224E}"/>
    <dgm:cxn modelId="{4D7D1CBE-6C4A-4B4F-9771-1BCDB33B0D38}" srcId="{A12831A1-B98D-460F-8D2D-A3F36AE4F24B}" destId="{9C5FE118-C2E7-4747-9566-DC71D242094D}" srcOrd="1" destOrd="0" parTransId="{3A89A58B-071D-4073-89E3-69DEC3BBA92F}" sibTransId="{9EE4E9FF-6AA7-43BC-A2FB-456A45F86A88}"/>
    <dgm:cxn modelId="{200547C8-F9FD-417E-9364-A1864218EE51}" srcId="{A12831A1-B98D-460F-8D2D-A3F36AE4F24B}" destId="{7BEDEEF8-96F8-41E4-9083-3BA8612A388D}" srcOrd="0" destOrd="0" parTransId="{9500BD14-B52B-4A74-8B8C-2B042C02EB5C}" sibTransId="{8C1B2C72-45F7-48DC-B6C9-C96DECD56920}"/>
    <dgm:cxn modelId="{EFD290C9-59A6-4642-B837-EDF40DC764F7}" type="presOf" srcId="{C727F207-9EEE-40D5-99B1-43125D93FB72}" destId="{2F147161-53B4-4C1B-B672-DABD08B233AF}" srcOrd="0" destOrd="0" presId="urn:microsoft.com/office/officeart/2005/8/layout/radial6"/>
    <dgm:cxn modelId="{67F863D7-522A-45D1-B278-B1E349D9E33D}" srcId="{A12831A1-B98D-460F-8D2D-A3F36AE4F24B}" destId="{DDEB515A-8498-4A39-9F75-7D1CF72B46BF}" srcOrd="7" destOrd="0" parTransId="{DBF2D25C-AFA9-4EEC-B3EE-1532D8D66539}" sibTransId="{4D66DD25-FD40-450A-A6F6-986A1682B2F8}"/>
    <dgm:cxn modelId="{440F7CED-09EB-446C-9BA7-9717B956ECE9}" type="presOf" srcId="{8C1B2C72-45F7-48DC-B6C9-C96DECD56920}" destId="{EDD11309-12DD-4C17-8CBE-2FC59B2BB7B4}" srcOrd="0" destOrd="0" presId="urn:microsoft.com/office/officeart/2005/8/layout/radial6"/>
    <dgm:cxn modelId="{3B783FF6-7774-46B8-8C19-37B739238A2D}" srcId="{A12831A1-B98D-460F-8D2D-A3F36AE4F24B}" destId="{7CBEC53F-4EFD-4318-A084-1192B3BA6263}" srcOrd="5" destOrd="0" parTransId="{C7721730-A920-4C90-94C5-946452650611}" sibTransId="{21B46F1F-5134-409C-BF52-9DED0C043F38}"/>
    <dgm:cxn modelId="{5F1F0042-906F-45E6-8CBB-C49D6D50DE6E}" type="presParOf" srcId="{3C43B3A5-800E-4AFE-A94C-8CC7E596F77B}" destId="{B18564F1-646B-4140-870B-14929343D3A9}" srcOrd="0" destOrd="0" presId="urn:microsoft.com/office/officeart/2005/8/layout/radial6"/>
    <dgm:cxn modelId="{7426C2D4-9A1F-45A3-B777-5FB2D8D4D9D3}" type="presParOf" srcId="{3C43B3A5-800E-4AFE-A94C-8CC7E596F77B}" destId="{8823AA0E-8252-427B-B588-ADB732AA5159}" srcOrd="1" destOrd="0" presId="urn:microsoft.com/office/officeart/2005/8/layout/radial6"/>
    <dgm:cxn modelId="{9D300871-8615-435F-AC11-36393EC9C1FB}" type="presParOf" srcId="{3C43B3A5-800E-4AFE-A94C-8CC7E596F77B}" destId="{0A5E65CC-CA11-4C6A-91EA-40C57CDE0239}" srcOrd="2" destOrd="0" presId="urn:microsoft.com/office/officeart/2005/8/layout/radial6"/>
    <dgm:cxn modelId="{EEAA4F30-40A0-4A4C-A812-C21B49CACA05}" type="presParOf" srcId="{3C43B3A5-800E-4AFE-A94C-8CC7E596F77B}" destId="{EDD11309-12DD-4C17-8CBE-2FC59B2BB7B4}" srcOrd="3" destOrd="0" presId="urn:microsoft.com/office/officeart/2005/8/layout/radial6"/>
    <dgm:cxn modelId="{04504DD3-537F-4BC8-AE7C-6B24DA3DE30C}" type="presParOf" srcId="{3C43B3A5-800E-4AFE-A94C-8CC7E596F77B}" destId="{530171C7-DB82-46D9-902B-15D92471438B}" srcOrd="4" destOrd="0" presId="urn:microsoft.com/office/officeart/2005/8/layout/radial6"/>
    <dgm:cxn modelId="{73EF367B-6B03-42C0-B586-2277918FB21F}" type="presParOf" srcId="{3C43B3A5-800E-4AFE-A94C-8CC7E596F77B}" destId="{C0FE3D7F-70AE-4BE7-9AD4-4A7A848D6268}" srcOrd="5" destOrd="0" presId="urn:microsoft.com/office/officeart/2005/8/layout/radial6"/>
    <dgm:cxn modelId="{090061E3-D48F-4097-9ACB-36DB9A703134}" type="presParOf" srcId="{3C43B3A5-800E-4AFE-A94C-8CC7E596F77B}" destId="{5072A64B-083C-4716-8044-C3A39F55A177}" srcOrd="6" destOrd="0" presId="urn:microsoft.com/office/officeart/2005/8/layout/radial6"/>
    <dgm:cxn modelId="{B19DF64F-6ADF-4EEB-A842-F0E2D7E181A5}" type="presParOf" srcId="{3C43B3A5-800E-4AFE-A94C-8CC7E596F77B}" destId="{D60318CB-A0B8-48AD-A7C9-9C630400B03F}" srcOrd="7" destOrd="0" presId="urn:microsoft.com/office/officeart/2005/8/layout/radial6"/>
    <dgm:cxn modelId="{B04C5968-34A7-4138-AEC2-7DEA32331B7D}" type="presParOf" srcId="{3C43B3A5-800E-4AFE-A94C-8CC7E596F77B}" destId="{D980257C-B8B2-43C2-B650-F373A39E9396}" srcOrd="8" destOrd="0" presId="urn:microsoft.com/office/officeart/2005/8/layout/radial6"/>
    <dgm:cxn modelId="{8DBAC3A7-BA08-46B6-881B-AAFEECEEB0F5}" type="presParOf" srcId="{3C43B3A5-800E-4AFE-A94C-8CC7E596F77B}" destId="{8E22D6C1-B7E8-4B73-BEFE-136016CF22F6}" srcOrd="9" destOrd="0" presId="urn:microsoft.com/office/officeart/2005/8/layout/radial6"/>
    <dgm:cxn modelId="{DFEBB093-533D-4838-B439-675AE903D5EE}" type="presParOf" srcId="{3C43B3A5-800E-4AFE-A94C-8CC7E596F77B}" destId="{57F73EB4-335C-4EEE-9907-0958336168B0}" srcOrd="10" destOrd="0" presId="urn:microsoft.com/office/officeart/2005/8/layout/radial6"/>
    <dgm:cxn modelId="{93334CC1-9EE5-4C07-BC45-5CAF0F7CBD9F}" type="presParOf" srcId="{3C43B3A5-800E-4AFE-A94C-8CC7E596F77B}" destId="{FC41790B-D7E7-468C-8DB8-D94FB1529047}" srcOrd="11" destOrd="0" presId="urn:microsoft.com/office/officeart/2005/8/layout/radial6"/>
    <dgm:cxn modelId="{33B85DB0-79FC-48F6-867D-7E8CDCF7205E}" type="presParOf" srcId="{3C43B3A5-800E-4AFE-A94C-8CC7E596F77B}" destId="{F1210381-B5CD-4F34-9C07-2F87B2314C92}" srcOrd="12" destOrd="0" presId="urn:microsoft.com/office/officeart/2005/8/layout/radial6"/>
    <dgm:cxn modelId="{1E943A57-3A5F-4665-B201-299F2633B5A4}" type="presParOf" srcId="{3C43B3A5-800E-4AFE-A94C-8CC7E596F77B}" destId="{2F147161-53B4-4C1B-B672-DABD08B233AF}" srcOrd="13" destOrd="0" presId="urn:microsoft.com/office/officeart/2005/8/layout/radial6"/>
    <dgm:cxn modelId="{67A48845-C308-452A-AC19-2342E4521A4E}" type="presParOf" srcId="{3C43B3A5-800E-4AFE-A94C-8CC7E596F77B}" destId="{C04C2674-C237-4F5C-8249-91DC7D59B1B8}" srcOrd="14" destOrd="0" presId="urn:microsoft.com/office/officeart/2005/8/layout/radial6"/>
    <dgm:cxn modelId="{618401B0-B500-4950-8177-4B13254F916B}" type="presParOf" srcId="{3C43B3A5-800E-4AFE-A94C-8CC7E596F77B}" destId="{59FB70AA-BAC1-48BD-836D-001C59EA2BDC}" srcOrd="15" destOrd="0" presId="urn:microsoft.com/office/officeart/2005/8/layout/radial6"/>
    <dgm:cxn modelId="{5D7D269D-536F-4B16-89BC-F385DE1CA7BA}" type="presParOf" srcId="{3C43B3A5-800E-4AFE-A94C-8CC7E596F77B}" destId="{147BCF15-74E8-4A84-8612-D0D3A8A521E6}" srcOrd="16" destOrd="0" presId="urn:microsoft.com/office/officeart/2005/8/layout/radial6"/>
    <dgm:cxn modelId="{19F1D269-331B-4FFD-8FDF-87D1F61FE4D7}" type="presParOf" srcId="{3C43B3A5-800E-4AFE-A94C-8CC7E596F77B}" destId="{00C1D62F-969E-4E74-A185-57BE2F387B9C}" srcOrd="17" destOrd="0" presId="urn:microsoft.com/office/officeart/2005/8/layout/radial6"/>
    <dgm:cxn modelId="{332577E6-C3EE-489E-80B0-E5A56E345850}" type="presParOf" srcId="{3C43B3A5-800E-4AFE-A94C-8CC7E596F77B}" destId="{25F7E70E-B112-4900-999E-62D7B5AABAD8}" srcOrd="18" destOrd="0" presId="urn:microsoft.com/office/officeart/2005/8/layout/radial6"/>
    <dgm:cxn modelId="{D2ABC526-2CC7-4A89-BBFB-864EC64D9224}" type="presParOf" srcId="{3C43B3A5-800E-4AFE-A94C-8CC7E596F77B}" destId="{9B465584-3247-483B-A7C9-675AE6B92E23}" srcOrd="19" destOrd="0" presId="urn:microsoft.com/office/officeart/2005/8/layout/radial6"/>
    <dgm:cxn modelId="{4851CD19-32E1-4B43-B885-498A9C003FA1}" type="presParOf" srcId="{3C43B3A5-800E-4AFE-A94C-8CC7E596F77B}" destId="{B1DA0FBB-69A7-44D7-A8FA-53C3ED79E396}" srcOrd="20" destOrd="0" presId="urn:microsoft.com/office/officeart/2005/8/layout/radial6"/>
    <dgm:cxn modelId="{7D0EF70E-2785-4CD5-81C3-762AC8375E0F}" type="presParOf" srcId="{3C43B3A5-800E-4AFE-A94C-8CC7E596F77B}" destId="{8229A848-A415-460E-BDC4-5690F42E0EDF}" srcOrd="21" destOrd="0" presId="urn:microsoft.com/office/officeart/2005/8/layout/radial6"/>
    <dgm:cxn modelId="{84E732FA-EBA6-4DD6-A4D0-AFFEB1D61593}" type="presParOf" srcId="{3C43B3A5-800E-4AFE-A94C-8CC7E596F77B}" destId="{0F6DB8F2-4F65-43D6-BAB0-003F7A2E20E4}" srcOrd="22" destOrd="0" presId="urn:microsoft.com/office/officeart/2005/8/layout/radial6"/>
    <dgm:cxn modelId="{A5508E7D-9ED2-4340-B582-EDBE7B94127D}" type="presParOf" srcId="{3C43B3A5-800E-4AFE-A94C-8CC7E596F77B}" destId="{2ABC2B88-95A0-4830-A7CD-A4A91954BBD2}" srcOrd="23" destOrd="0" presId="urn:microsoft.com/office/officeart/2005/8/layout/radial6"/>
    <dgm:cxn modelId="{CF111C33-6685-463B-85E6-8E4DAFB7C1FB}" type="presParOf" srcId="{3C43B3A5-800E-4AFE-A94C-8CC7E596F77B}" destId="{CC0598F2-2EBF-4519-93FC-0C887F664B98}" srcOrd="24"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75EA6-8559-476A-8705-39A15E2A6B9C}">
      <dsp:nvSpPr>
        <dsp:cNvPr id="0" name=""/>
        <dsp:cNvSpPr/>
      </dsp:nvSpPr>
      <dsp:spPr>
        <a:xfrm>
          <a:off x="2463739" y="1769655"/>
          <a:ext cx="1945764" cy="1832939"/>
        </a:xfrm>
        <a:prstGeom prst="gear9">
          <a:avLst/>
        </a:prstGeom>
        <a:gradFill rotWithShape="0">
          <a:gsLst>
            <a:gs pos="0">
              <a:srgbClr val="00ACB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spc="-1" dirty="0">
              <a:solidFill>
                <a:schemeClr val="tx2">
                  <a:lumMod val="75000"/>
                </a:schemeClr>
              </a:solidFill>
              <a:latin typeface="Montserrat"/>
              <a:ea typeface="Montserrat"/>
              <a:cs typeface="+mn-cs"/>
            </a:rPr>
            <a:t>Development new architectures and algorithms</a:t>
          </a:r>
        </a:p>
      </dsp:txBody>
      <dsp:txXfrm>
        <a:off x="2846492" y="2199012"/>
        <a:ext cx="1180258" cy="942169"/>
      </dsp:txXfrm>
    </dsp:sp>
    <dsp:sp modelId="{6520D2B5-198F-4BD3-9740-3D1E54BED810}">
      <dsp:nvSpPr>
        <dsp:cNvPr id="0" name=""/>
        <dsp:cNvSpPr/>
      </dsp:nvSpPr>
      <dsp:spPr>
        <a:xfrm>
          <a:off x="808516" y="978638"/>
          <a:ext cx="1942620" cy="1889085"/>
        </a:xfrm>
        <a:prstGeom prst="gear6">
          <a:avLst/>
        </a:prstGeom>
        <a:gradFill flip="none" rotWithShape="0">
          <a:gsLst>
            <a:gs pos="14000">
              <a:schemeClr val="accent2">
                <a:hueOff val="-1274957"/>
                <a:satOff val="-1644"/>
                <a:lumOff val="2744"/>
                <a:shade val="30000"/>
                <a:satMod val="115000"/>
              </a:schemeClr>
            </a:gs>
            <a:gs pos="43000">
              <a:schemeClr val="accent2">
                <a:hueOff val="-1274957"/>
                <a:satOff val="-1644"/>
                <a:lumOff val="2744"/>
                <a:shade val="67500"/>
                <a:satMod val="115000"/>
              </a:schemeClr>
            </a:gs>
            <a:gs pos="67000">
              <a:schemeClr val="accent2">
                <a:hueOff val="-1274957"/>
                <a:satOff val="-1644"/>
                <a:lumOff val="2744"/>
                <a:shade val="100000"/>
                <a:satMod val="115000"/>
              </a:schemeClr>
            </a:gs>
          </a:gsLst>
          <a:path path="circle">
            <a:fillToRect l="100000" t="100000"/>
          </a:path>
          <a:tileRect r="-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spc="-1" dirty="0">
              <a:solidFill>
                <a:schemeClr val="tx2">
                  <a:lumMod val="75000"/>
                </a:schemeClr>
              </a:solidFill>
              <a:latin typeface="Montserrat"/>
              <a:ea typeface="Montserrat"/>
              <a:cs typeface="+mn-cs"/>
            </a:rPr>
            <a:t>Hardwere for parallel processing tasks</a:t>
          </a:r>
        </a:p>
      </dsp:txBody>
      <dsp:txXfrm>
        <a:off x="1291881" y="1457095"/>
        <a:ext cx="975890" cy="932171"/>
      </dsp:txXfrm>
    </dsp:sp>
    <dsp:sp modelId="{DA7DA967-01B3-4D84-AA83-AAEAECB79B0B}">
      <dsp:nvSpPr>
        <dsp:cNvPr id="0" name=""/>
        <dsp:cNvSpPr/>
      </dsp:nvSpPr>
      <dsp:spPr>
        <a:xfrm rot="20700000">
          <a:off x="2052389" y="221421"/>
          <a:ext cx="1413274" cy="1360646"/>
        </a:xfrm>
        <a:prstGeom prst="gear6">
          <a:avLst/>
        </a:prstGeom>
        <a:gradFill flip="none" rotWithShape="0">
          <a:gsLst>
            <a:gs pos="15000">
              <a:schemeClr val="accent2">
                <a:hueOff val="-2549913"/>
                <a:satOff val="-3288"/>
                <a:lumOff val="5489"/>
                <a:shade val="30000"/>
                <a:satMod val="115000"/>
              </a:schemeClr>
            </a:gs>
            <a:gs pos="48000">
              <a:schemeClr val="accent2">
                <a:hueOff val="-2549913"/>
                <a:satOff val="-3288"/>
                <a:lumOff val="5489"/>
                <a:shade val="67500"/>
                <a:satMod val="115000"/>
              </a:schemeClr>
            </a:gs>
            <a:gs pos="67000">
              <a:schemeClr val="accent2">
                <a:hueOff val="-2549913"/>
                <a:satOff val="-3288"/>
                <a:lumOff val="5489"/>
                <a:shade val="100000"/>
                <a:satMod val="115000"/>
              </a:schemeClr>
            </a:gs>
          </a:gsLst>
          <a:path path="circle">
            <a:fillToRect l="100000" b="100000"/>
          </a:path>
          <a:tileRect t="-100000" r="-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spc="-1" dirty="0">
              <a:solidFill>
                <a:schemeClr val="tx2">
                  <a:lumMod val="75000"/>
                </a:schemeClr>
              </a:solidFill>
              <a:latin typeface="Montserrat"/>
              <a:ea typeface="Montserrat"/>
              <a:cs typeface="+mn-cs"/>
            </a:rPr>
            <a:t>Large datasets</a:t>
          </a:r>
        </a:p>
      </dsp:txBody>
      <dsp:txXfrm rot="-20700000">
        <a:off x="2365483" y="516729"/>
        <a:ext cx="787086" cy="770030"/>
      </dsp:txXfrm>
    </dsp:sp>
    <dsp:sp modelId="{C1D1F8A4-6837-494D-835F-10EC11896114}">
      <dsp:nvSpPr>
        <dsp:cNvPr id="0" name=""/>
        <dsp:cNvSpPr/>
      </dsp:nvSpPr>
      <dsp:spPr>
        <a:xfrm rot="19443169">
          <a:off x="2543709" y="1353945"/>
          <a:ext cx="2119829" cy="2167281"/>
        </a:xfrm>
        <a:prstGeom prst="circularArrow">
          <a:avLst>
            <a:gd name="adj1" fmla="val 4688"/>
            <a:gd name="adj2" fmla="val 299029"/>
            <a:gd name="adj3" fmla="val 2500315"/>
            <a:gd name="adj4" fmla="val 15895853"/>
            <a:gd name="adj5" fmla="val 5469"/>
          </a:avLst>
        </a:prstGeom>
        <a:gradFill rotWithShape="0">
          <a:gsLst>
            <a:gs pos="0">
              <a:srgbClr val="00ACB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1">
          <a:scrgbClr r="0" g="0" b="0"/>
        </a:fillRef>
        <a:effectRef idx="0">
          <a:scrgbClr r="0" g="0" b="0"/>
        </a:effectRef>
        <a:fontRef idx="minor">
          <a:schemeClr val="lt1"/>
        </a:fontRef>
      </dsp:style>
    </dsp:sp>
    <dsp:sp modelId="{27FE47D2-F758-4FA7-9346-A2C1FFFEE2C8}">
      <dsp:nvSpPr>
        <dsp:cNvPr id="0" name=""/>
        <dsp:cNvSpPr/>
      </dsp:nvSpPr>
      <dsp:spPr>
        <a:xfrm>
          <a:off x="669562" y="769180"/>
          <a:ext cx="1842727" cy="1842727"/>
        </a:xfrm>
        <a:prstGeom prst="leftCircularArrow">
          <a:avLst>
            <a:gd name="adj1" fmla="val 6452"/>
            <a:gd name="adj2" fmla="val 429999"/>
            <a:gd name="adj3" fmla="val 10489124"/>
            <a:gd name="adj4" fmla="val 14837806"/>
            <a:gd name="adj5" fmla="val 7527"/>
          </a:avLst>
        </a:prstGeom>
        <a:gradFill flip="none" rotWithShape="0">
          <a:gsLst>
            <a:gs pos="25000">
              <a:schemeClr val="accent2">
                <a:hueOff val="-1274957"/>
                <a:satOff val="-1644"/>
                <a:lumOff val="2744"/>
                <a:shade val="30000"/>
                <a:satMod val="115000"/>
              </a:schemeClr>
            </a:gs>
            <a:gs pos="50000">
              <a:schemeClr val="accent2">
                <a:hueOff val="-1274957"/>
                <a:satOff val="-1644"/>
                <a:lumOff val="2744"/>
                <a:shade val="67500"/>
                <a:satMod val="115000"/>
              </a:schemeClr>
            </a:gs>
            <a:gs pos="100000">
              <a:schemeClr val="accent2">
                <a:hueOff val="-1274957"/>
                <a:satOff val="-1644"/>
                <a:lumOff val="2744"/>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a:schemeClr val="lt1"/>
        </a:fontRef>
      </dsp:style>
    </dsp:sp>
    <dsp:sp modelId="{586D01FB-FB49-4206-9ABA-03496E52E976}">
      <dsp:nvSpPr>
        <dsp:cNvPr id="0" name=""/>
        <dsp:cNvSpPr/>
      </dsp:nvSpPr>
      <dsp:spPr>
        <a:xfrm>
          <a:off x="1726472" y="-110941"/>
          <a:ext cx="1986831" cy="1986831"/>
        </a:xfrm>
        <a:prstGeom prst="circularArrow">
          <a:avLst>
            <a:gd name="adj1" fmla="val 5984"/>
            <a:gd name="adj2" fmla="val 394124"/>
            <a:gd name="adj3" fmla="val 13313824"/>
            <a:gd name="adj4" fmla="val 10508221"/>
            <a:gd name="adj5" fmla="val 6981"/>
          </a:avLst>
        </a:prstGeom>
        <a:gradFill flip="none" rotWithShape="0">
          <a:gsLst>
            <a:gs pos="0">
              <a:schemeClr val="accent2">
                <a:hueOff val="-2549913"/>
                <a:satOff val="-3288"/>
                <a:lumOff val="5489"/>
                <a:shade val="30000"/>
                <a:satMod val="115000"/>
              </a:schemeClr>
            </a:gs>
            <a:gs pos="67000">
              <a:schemeClr val="accent2">
                <a:hueOff val="-2549913"/>
                <a:satOff val="-3288"/>
                <a:lumOff val="5489"/>
                <a:shade val="67500"/>
                <a:satMod val="115000"/>
              </a:schemeClr>
            </a:gs>
            <a:gs pos="100000">
              <a:schemeClr val="accent2">
                <a:hueOff val="-2549913"/>
                <a:satOff val="-3288"/>
                <a:lumOff val="5489"/>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6D8C6-C43E-4E26-B1BC-7CE7F05ADD9E}">
      <dsp:nvSpPr>
        <dsp:cNvPr id="0" name=""/>
        <dsp:cNvSpPr/>
      </dsp:nvSpPr>
      <dsp:spPr>
        <a:xfrm>
          <a:off x="118927" y="-94502"/>
          <a:ext cx="4892752" cy="2495855"/>
        </a:xfrm>
        <a:prstGeom prst="roundRect">
          <a:avLst>
            <a:gd name="adj" fmla="val 10000"/>
          </a:avLst>
        </a:prstGeom>
        <a:solidFill>
          <a:schemeClr val="bg1">
            <a:lumMod val="90000"/>
            <a:lumOff val="10000"/>
            <a:alpha val="78000"/>
          </a:schemeClr>
        </a:solidFill>
        <a:ln w="25400" cap="flat" cmpd="sng" algn="ctr">
          <a:prstDash val="solid"/>
        </a:ln>
        <a:effectLst/>
      </dsp:spPr>
      <dsp:style>
        <a:lnRef idx="2">
          <a:scrgbClr r="0" g="0" b="0"/>
        </a:lnRef>
        <a:fillRef idx="1">
          <a:scrgbClr r="0" g="0" b="0"/>
        </a:fillRef>
        <a:effectRef idx="0">
          <a:scrgbClr r="0" g="0" b="0"/>
        </a:effectRef>
        <a:fontRef idx="minor"/>
      </dsp:style>
    </dsp:sp>
    <dsp:sp modelId="{68526479-F9E4-457E-811F-FB576AEF7881}">
      <dsp:nvSpPr>
        <dsp:cNvPr id="0" name=""/>
        <dsp:cNvSpPr/>
      </dsp:nvSpPr>
      <dsp:spPr>
        <a:xfrm>
          <a:off x="0" y="183926"/>
          <a:ext cx="2447079" cy="2059934"/>
        </a:xfrm>
        <a:prstGeom prst="roundRect">
          <a:avLst>
            <a:gd name="adj" fmla="val 10000"/>
          </a:avLst>
        </a:prstGeom>
        <a:blipFill rotWithShape="1">
          <a:blip xmlns:r="http://schemas.openxmlformats.org/officeDocument/2006/relationships" r:embed="rId1"/>
          <a:srcRect/>
          <a:stretch>
            <a:fillRect t="-3000" b="-3000"/>
          </a:stretch>
        </a:blipFill>
        <a:ln w="25400" cap="flat" cmpd="sng" algn="ctr">
          <a:prstDash val="solid"/>
        </a:ln>
        <a:effectLst/>
      </dsp:spPr>
      <dsp:style>
        <a:lnRef idx="2">
          <a:scrgbClr r="0" g="0" b="0"/>
        </a:lnRef>
        <a:fillRef idx="1">
          <a:scrgbClr r="0" g="0" b="0"/>
        </a:fillRef>
        <a:effectRef idx="0">
          <a:scrgbClr r="0" g="0" b="0"/>
        </a:effectRef>
        <a:fontRef idx="minor"/>
      </dsp:style>
    </dsp:sp>
    <dsp:sp modelId="{E265E424-67B2-4004-A49D-9AEE54EC4609}">
      <dsp:nvSpPr>
        <dsp:cNvPr id="0" name=""/>
        <dsp:cNvSpPr/>
      </dsp:nvSpPr>
      <dsp:spPr>
        <a:xfrm rot="10800000">
          <a:off x="2671440" y="2386467"/>
          <a:ext cx="2188199" cy="1909945"/>
        </a:xfrm>
        <a:prstGeom prst="round2SameRect">
          <a:avLst>
            <a:gd name="adj1" fmla="val 10500"/>
            <a:gd name="adj2" fmla="val 0"/>
          </a:avLst>
        </a:prstGeom>
        <a:solidFill>
          <a:schemeClr val="accent2">
            <a:shade val="8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spc="-1" dirty="0">
              <a:solidFill>
                <a:schemeClr val="dk1"/>
              </a:solidFill>
              <a:latin typeface="Montserrat"/>
              <a:ea typeface="Montserrat"/>
              <a:cs typeface="+mn-cs"/>
            </a:rPr>
            <a:t>40% attend </a:t>
          </a:r>
          <a:r>
            <a:rPr lang="en-US" sz="1800" kern="1200" spc="-1" dirty="0">
              <a:solidFill>
                <a:schemeClr val="dk1"/>
              </a:solidFill>
              <a:latin typeface="Montserrat"/>
              <a:cs typeface="+mn-cs"/>
            </a:rPr>
            <a:t>all scheduled appointments in the first year</a:t>
          </a:r>
          <a:endParaRPr lang="it-IT" sz="1800" kern="1200" dirty="0"/>
        </a:p>
      </dsp:txBody>
      <dsp:txXfrm rot="10800000">
        <a:off x="2730177" y="2386467"/>
        <a:ext cx="2070725" cy="1851208"/>
      </dsp:txXfrm>
    </dsp:sp>
    <dsp:sp modelId="{799FBF0E-9471-4D78-8059-BEA28363DC2F}">
      <dsp:nvSpPr>
        <dsp:cNvPr id="0" name=""/>
        <dsp:cNvSpPr/>
      </dsp:nvSpPr>
      <dsp:spPr>
        <a:xfrm>
          <a:off x="2625378" y="168700"/>
          <a:ext cx="2415529" cy="2141601"/>
        </a:xfrm>
        <a:prstGeom prst="roundRect">
          <a:avLst>
            <a:gd name="adj" fmla="val 10000"/>
          </a:avLst>
        </a:prstGeom>
        <a:blipFill rotWithShape="1">
          <a:blip xmlns:r="http://schemas.openxmlformats.org/officeDocument/2006/relationships" r:embed="rId2"/>
          <a:srcRect/>
          <a:stretch>
            <a:fillRect t="-1000" b="-1000"/>
          </a:stretch>
        </a:blipFill>
        <a:ln w="25400" cap="flat" cmpd="sng" algn="ctr">
          <a:prstDash val="solid"/>
        </a:ln>
        <a:effectLst/>
      </dsp:spPr>
      <dsp:style>
        <a:lnRef idx="2">
          <a:scrgbClr r="0" g="0" b="0"/>
        </a:lnRef>
        <a:fillRef idx="1">
          <a:scrgbClr r="0" g="0" b="0"/>
        </a:fillRef>
        <a:effectRef idx="0">
          <a:scrgbClr r="0" g="0" b="0"/>
        </a:effectRef>
        <a:fontRef idx="minor"/>
      </dsp:style>
    </dsp:sp>
    <dsp:sp modelId="{59BF74D4-07EF-4BEF-B985-A2CB6D0981A4}">
      <dsp:nvSpPr>
        <dsp:cNvPr id="0" name=""/>
        <dsp:cNvSpPr/>
      </dsp:nvSpPr>
      <dsp:spPr>
        <a:xfrm rot="10800000">
          <a:off x="317215" y="2407025"/>
          <a:ext cx="2195939" cy="1909756"/>
        </a:xfrm>
        <a:prstGeom prst="round2SameRect">
          <a:avLst>
            <a:gd name="adj1" fmla="val 10500"/>
            <a:gd name="adj2" fmla="val 0"/>
          </a:avLst>
        </a:prstGeom>
        <a:solidFill>
          <a:schemeClr val="accent2">
            <a:shade val="80000"/>
            <a:hueOff val="403585"/>
            <a:satOff val="10085"/>
            <a:lumOff val="27225"/>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spc="-1" dirty="0">
              <a:solidFill>
                <a:schemeClr val="dk1"/>
              </a:solidFill>
              <a:latin typeface="Montserrat"/>
              <a:cs typeface="+mn-cs"/>
            </a:rPr>
            <a:t>72% miss appointments 2 years after surgery</a:t>
          </a:r>
          <a:endParaRPr lang="it-IT" sz="1800" kern="1200" dirty="0"/>
        </a:p>
      </dsp:txBody>
      <dsp:txXfrm rot="10800000">
        <a:off x="375947" y="2407025"/>
        <a:ext cx="2078475" cy="1851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5059D-7F28-4BFC-9BA3-6B5058817AD7}">
      <dsp:nvSpPr>
        <dsp:cNvPr id="0" name=""/>
        <dsp:cNvSpPr/>
      </dsp:nvSpPr>
      <dsp:spPr>
        <a:xfrm>
          <a:off x="1305103" y="1582084"/>
          <a:ext cx="393612" cy="1125034"/>
        </a:xfrm>
        <a:custGeom>
          <a:avLst/>
          <a:gdLst/>
          <a:ahLst/>
          <a:cxnLst/>
          <a:rect l="0" t="0" r="0" b="0"/>
          <a:pathLst>
            <a:path>
              <a:moveTo>
                <a:pt x="0" y="0"/>
              </a:moveTo>
              <a:lnTo>
                <a:pt x="196806" y="0"/>
              </a:lnTo>
              <a:lnTo>
                <a:pt x="196806" y="1125034"/>
              </a:lnTo>
              <a:lnTo>
                <a:pt x="393612" y="1125034"/>
              </a:lnTo>
            </a:path>
          </a:pathLst>
        </a:custGeom>
        <a:noFill/>
        <a:ln w="25400"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472111" y="2114804"/>
        <a:ext cx="59595" cy="59595"/>
      </dsp:txXfrm>
    </dsp:sp>
    <dsp:sp modelId="{3E8664D3-347F-4423-B194-0E72AA353995}">
      <dsp:nvSpPr>
        <dsp:cNvPr id="0" name=""/>
        <dsp:cNvSpPr/>
      </dsp:nvSpPr>
      <dsp:spPr>
        <a:xfrm>
          <a:off x="1305103" y="1582084"/>
          <a:ext cx="393612" cy="375011"/>
        </a:xfrm>
        <a:custGeom>
          <a:avLst/>
          <a:gdLst/>
          <a:ahLst/>
          <a:cxnLst/>
          <a:rect l="0" t="0" r="0" b="0"/>
          <a:pathLst>
            <a:path>
              <a:moveTo>
                <a:pt x="0" y="0"/>
              </a:moveTo>
              <a:lnTo>
                <a:pt x="196806" y="0"/>
              </a:lnTo>
              <a:lnTo>
                <a:pt x="196806" y="375011"/>
              </a:lnTo>
              <a:lnTo>
                <a:pt x="393612" y="375011"/>
              </a:lnTo>
            </a:path>
          </a:pathLst>
        </a:custGeom>
        <a:noFill/>
        <a:ln w="25400"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488317" y="1755998"/>
        <a:ext cx="27182" cy="27182"/>
      </dsp:txXfrm>
    </dsp:sp>
    <dsp:sp modelId="{8E03501C-9675-44D0-9EF3-DCA176567D3D}">
      <dsp:nvSpPr>
        <dsp:cNvPr id="0" name=""/>
        <dsp:cNvSpPr/>
      </dsp:nvSpPr>
      <dsp:spPr>
        <a:xfrm>
          <a:off x="1305103" y="1207072"/>
          <a:ext cx="393612" cy="375011"/>
        </a:xfrm>
        <a:custGeom>
          <a:avLst/>
          <a:gdLst/>
          <a:ahLst/>
          <a:cxnLst/>
          <a:rect l="0" t="0" r="0" b="0"/>
          <a:pathLst>
            <a:path>
              <a:moveTo>
                <a:pt x="0" y="375011"/>
              </a:moveTo>
              <a:lnTo>
                <a:pt x="196806" y="375011"/>
              </a:lnTo>
              <a:lnTo>
                <a:pt x="196806" y="0"/>
              </a:lnTo>
              <a:lnTo>
                <a:pt x="393612" y="0"/>
              </a:lnTo>
            </a:path>
          </a:pathLst>
        </a:custGeom>
        <a:noFill/>
        <a:ln w="25400"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488317" y="1380987"/>
        <a:ext cx="27182" cy="27182"/>
      </dsp:txXfrm>
    </dsp:sp>
    <dsp:sp modelId="{F1E13E80-3399-443F-BDD5-54FDA12B2FE6}">
      <dsp:nvSpPr>
        <dsp:cNvPr id="0" name=""/>
        <dsp:cNvSpPr/>
      </dsp:nvSpPr>
      <dsp:spPr>
        <a:xfrm>
          <a:off x="1305103" y="457049"/>
          <a:ext cx="393612" cy="1125034"/>
        </a:xfrm>
        <a:custGeom>
          <a:avLst/>
          <a:gdLst/>
          <a:ahLst/>
          <a:cxnLst/>
          <a:rect l="0" t="0" r="0" b="0"/>
          <a:pathLst>
            <a:path>
              <a:moveTo>
                <a:pt x="0" y="1125034"/>
              </a:moveTo>
              <a:lnTo>
                <a:pt x="196806" y="1125034"/>
              </a:lnTo>
              <a:lnTo>
                <a:pt x="196806" y="0"/>
              </a:lnTo>
              <a:lnTo>
                <a:pt x="393612" y="0"/>
              </a:lnTo>
            </a:path>
          </a:pathLst>
        </a:custGeom>
        <a:noFill/>
        <a:ln w="25400"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472111" y="989769"/>
        <a:ext cx="59595" cy="59595"/>
      </dsp:txXfrm>
    </dsp:sp>
    <dsp:sp modelId="{B709104E-17AB-4B81-A5B0-79CE17499C7F}">
      <dsp:nvSpPr>
        <dsp:cNvPr id="0" name=""/>
        <dsp:cNvSpPr/>
      </dsp:nvSpPr>
      <dsp:spPr>
        <a:xfrm rot="16200000">
          <a:off x="-573901" y="1282075"/>
          <a:ext cx="3157992" cy="600018"/>
        </a:xfrm>
        <a:prstGeom prst="rect">
          <a:avLst/>
        </a:prstGeom>
        <a:gradFill rotWithShape="0">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066800">
            <a:lnSpc>
              <a:spcPct val="90000"/>
            </a:lnSpc>
            <a:spcBef>
              <a:spcPct val="0"/>
            </a:spcBef>
            <a:spcAft>
              <a:spcPct val="35000"/>
            </a:spcAft>
            <a:buNone/>
          </a:pPr>
          <a:r>
            <a:rPr lang="it-IT" sz="4400" b="1" kern="1200" spc="-1" dirty="0">
              <a:solidFill>
                <a:srgbClr val="FFFFFF"/>
              </a:solidFill>
              <a:latin typeface="Montserrat"/>
              <a:ea typeface="Montserrat"/>
              <a:cs typeface="+mn-cs"/>
            </a:rPr>
            <a:t>Follow-up</a:t>
          </a:r>
        </a:p>
      </dsp:txBody>
      <dsp:txXfrm>
        <a:off x="-573901" y="1282075"/>
        <a:ext cx="3157992" cy="600018"/>
      </dsp:txXfrm>
    </dsp:sp>
    <dsp:sp modelId="{4287488A-172E-4A91-AB3C-3200A3C829A8}">
      <dsp:nvSpPr>
        <dsp:cNvPr id="0" name=""/>
        <dsp:cNvSpPr/>
      </dsp:nvSpPr>
      <dsp:spPr>
        <a:xfrm>
          <a:off x="1698715" y="157040"/>
          <a:ext cx="1968060" cy="600018"/>
        </a:xfrm>
        <a:prstGeom prst="rect">
          <a:avLst/>
        </a:prstGeom>
        <a:solidFill>
          <a:schemeClr val="accent2">
            <a:shade val="80000"/>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spc="-1" dirty="0" err="1">
              <a:solidFill>
                <a:schemeClr val="dk1"/>
              </a:solidFill>
              <a:latin typeface="Montserrat"/>
              <a:ea typeface="Montserrat"/>
              <a:cs typeface="+mn-cs"/>
            </a:rPr>
            <a:t>Sheduled</a:t>
          </a:r>
          <a:r>
            <a:rPr lang="it-IT" sz="2000" kern="1200" spc="-1" dirty="0">
              <a:solidFill>
                <a:schemeClr val="dk1"/>
              </a:solidFill>
              <a:latin typeface="Montserrat"/>
              <a:ea typeface="Montserrat"/>
              <a:cs typeface="+mn-cs"/>
            </a:rPr>
            <a:t> </a:t>
          </a:r>
          <a:r>
            <a:rPr lang="it-IT" sz="2000" kern="1200" spc="-1" dirty="0" err="1">
              <a:solidFill>
                <a:schemeClr val="dk1"/>
              </a:solidFill>
              <a:latin typeface="Montserrat"/>
              <a:ea typeface="Montserrat"/>
              <a:cs typeface="+mn-cs"/>
            </a:rPr>
            <a:t>physical</a:t>
          </a:r>
          <a:r>
            <a:rPr lang="it-IT" sz="2000" kern="1200" spc="-1" dirty="0">
              <a:solidFill>
                <a:schemeClr val="dk1"/>
              </a:solidFill>
              <a:latin typeface="Montserrat"/>
              <a:ea typeface="Montserrat"/>
              <a:cs typeface="+mn-cs"/>
            </a:rPr>
            <a:t> </a:t>
          </a:r>
          <a:r>
            <a:rPr lang="it-IT" sz="2000" kern="1200" spc="-1" dirty="0" err="1">
              <a:solidFill>
                <a:schemeClr val="dk1"/>
              </a:solidFill>
              <a:latin typeface="Montserrat"/>
              <a:ea typeface="Montserrat"/>
              <a:cs typeface="+mn-cs"/>
            </a:rPr>
            <a:t>visit</a:t>
          </a:r>
          <a:endParaRPr lang="it-IT" sz="2000" kern="1200" spc="-1" dirty="0">
            <a:solidFill>
              <a:schemeClr val="dk1"/>
            </a:solidFill>
            <a:latin typeface="Montserrat"/>
            <a:ea typeface="Montserrat"/>
            <a:cs typeface="+mn-cs"/>
          </a:endParaRPr>
        </a:p>
      </dsp:txBody>
      <dsp:txXfrm>
        <a:off x="1698715" y="157040"/>
        <a:ext cx="1968060" cy="600018"/>
      </dsp:txXfrm>
    </dsp:sp>
    <dsp:sp modelId="{6464F05B-F814-4219-A518-B344544EFC9B}">
      <dsp:nvSpPr>
        <dsp:cNvPr id="0" name=""/>
        <dsp:cNvSpPr/>
      </dsp:nvSpPr>
      <dsp:spPr>
        <a:xfrm>
          <a:off x="1698715" y="907063"/>
          <a:ext cx="1968060" cy="600018"/>
        </a:xfrm>
        <a:prstGeom prst="rect">
          <a:avLst/>
        </a:prstGeom>
        <a:solidFill>
          <a:srgbClr val="3060ED">
            <a:shade val="80000"/>
            <a:hueOff val="0"/>
            <a:satOff val="0"/>
            <a:lumOff val="0"/>
          </a:srgb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889000">
            <a:lnSpc>
              <a:spcPct val="90000"/>
            </a:lnSpc>
            <a:spcBef>
              <a:spcPct val="0"/>
            </a:spcBef>
            <a:spcAft>
              <a:spcPct val="35000"/>
            </a:spcAft>
            <a:buNone/>
          </a:pPr>
          <a:r>
            <a:rPr lang="it-IT" sz="2000" kern="1200" spc="-1" dirty="0" err="1">
              <a:solidFill>
                <a:srgbClr val="FFFFFF"/>
              </a:solidFill>
              <a:latin typeface="Montserrat"/>
              <a:ea typeface="Montserrat"/>
              <a:cs typeface="+mn-cs"/>
            </a:rPr>
            <a:t>Symptom</a:t>
          </a:r>
          <a:r>
            <a:rPr lang="it-IT" sz="2000" kern="1200" spc="-1" dirty="0">
              <a:solidFill>
                <a:srgbClr val="FFFFFF"/>
              </a:solidFill>
              <a:latin typeface="Montserrat"/>
              <a:ea typeface="Montserrat"/>
              <a:cs typeface="+mn-cs"/>
            </a:rPr>
            <a:t> monitoring</a:t>
          </a:r>
        </a:p>
      </dsp:txBody>
      <dsp:txXfrm>
        <a:off x="1698715" y="907063"/>
        <a:ext cx="1968060" cy="600018"/>
      </dsp:txXfrm>
    </dsp:sp>
    <dsp:sp modelId="{B6376B2C-9F74-4D36-A5BA-889C3AABC306}">
      <dsp:nvSpPr>
        <dsp:cNvPr id="0" name=""/>
        <dsp:cNvSpPr/>
      </dsp:nvSpPr>
      <dsp:spPr>
        <a:xfrm>
          <a:off x="1698715" y="1657086"/>
          <a:ext cx="1968060" cy="600018"/>
        </a:xfrm>
        <a:prstGeom prst="rect">
          <a:avLst/>
        </a:prstGeom>
        <a:solidFill>
          <a:schemeClr val="accent2">
            <a:shade val="80000"/>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1066800">
            <a:lnSpc>
              <a:spcPct val="90000"/>
            </a:lnSpc>
            <a:spcBef>
              <a:spcPct val="0"/>
            </a:spcBef>
            <a:spcAft>
              <a:spcPct val="35000"/>
            </a:spcAft>
            <a:buNone/>
          </a:pPr>
          <a:r>
            <a:rPr lang="it-IT" sz="2000" kern="1200" spc="-1" dirty="0" err="1">
              <a:solidFill>
                <a:srgbClr val="FFFFFF"/>
              </a:solidFill>
              <a:latin typeface="Montserrat"/>
              <a:ea typeface="Montserrat"/>
              <a:cs typeface="+mn-cs"/>
            </a:rPr>
            <a:t>Psycological</a:t>
          </a:r>
          <a:r>
            <a:rPr lang="it-IT" sz="2000" kern="1200" spc="-1" dirty="0">
              <a:solidFill>
                <a:srgbClr val="FFFFFF"/>
              </a:solidFill>
              <a:latin typeface="Montserrat"/>
              <a:ea typeface="Montserrat"/>
              <a:cs typeface="+mn-cs"/>
            </a:rPr>
            <a:t> </a:t>
          </a:r>
          <a:r>
            <a:rPr lang="it-IT" sz="2000" kern="1200" spc="-1" dirty="0" err="1">
              <a:solidFill>
                <a:srgbClr val="FFFFFF"/>
              </a:solidFill>
              <a:latin typeface="Montserrat"/>
              <a:ea typeface="Montserrat"/>
              <a:cs typeface="+mn-cs"/>
            </a:rPr>
            <a:t>evaluation</a:t>
          </a:r>
          <a:endParaRPr lang="it-IT" sz="2000" kern="1200" spc="-1" dirty="0">
            <a:solidFill>
              <a:srgbClr val="FFFFFF"/>
            </a:solidFill>
            <a:latin typeface="Montserrat"/>
            <a:ea typeface="Montserrat"/>
            <a:cs typeface="+mn-cs"/>
          </a:endParaRPr>
        </a:p>
      </dsp:txBody>
      <dsp:txXfrm>
        <a:off x="1698715" y="1657086"/>
        <a:ext cx="1968060" cy="600018"/>
      </dsp:txXfrm>
    </dsp:sp>
    <dsp:sp modelId="{A3C4DA4A-CA8F-4FDE-BE61-F8BB08FA9C1C}">
      <dsp:nvSpPr>
        <dsp:cNvPr id="0" name=""/>
        <dsp:cNvSpPr/>
      </dsp:nvSpPr>
      <dsp:spPr>
        <a:xfrm>
          <a:off x="1698715" y="2407109"/>
          <a:ext cx="1968060" cy="600018"/>
        </a:xfrm>
        <a:prstGeom prst="rect">
          <a:avLst/>
        </a:prstGeom>
        <a:solidFill>
          <a:schemeClr val="accent2">
            <a:shade val="80000"/>
            <a:hueOff val="0"/>
            <a:satOff val="0"/>
            <a:lumOff val="0"/>
            <a:alphaOff val="0"/>
          </a:schemeClr>
        </a:solidFill>
        <a:ln w="381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1066800">
            <a:lnSpc>
              <a:spcPct val="90000"/>
            </a:lnSpc>
            <a:spcBef>
              <a:spcPct val="0"/>
            </a:spcBef>
            <a:spcAft>
              <a:spcPct val="35000"/>
            </a:spcAft>
            <a:buNone/>
          </a:pPr>
          <a:r>
            <a:rPr lang="it-IT" sz="2000" kern="1200" spc="-1" dirty="0" err="1">
              <a:solidFill>
                <a:srgbClr val="FFFFFF"/>
              </a:solidFill>
              <a:latin typeface="Montserrat"/>
              <a:ea typeface="Montserrat"/>
              <a:cs typeface="+mn-cs"/>
            </a:rPr>
            <a:t>Nutritional</a:t>
          </a:r>
          <a:r>
            <a:rPr lang="it-IT" sz="2000" kern="1200" spc="-1" dirty="0">
              <a:solidFill>
                <a:srgbClr val="FFFFFF"/>
              </a:solidFill>
              <a:latin typeface="Montserrat"/>
              <a:ea typeface="Montserrat"/>
              <a:cs typeface="+mn-cs"/>
            </a:rPr>
            <a:t> </a:t>
          </a:r>
          <a:r>
            <a:rPr lang="it-IT" sz="2000" kern="1200" spc="-1" dirty="0" err="1">
              <a:solidFill>
                <a:srgbClr val="FFFFFF"/>
              </a:solidFill>
              <a:latin typeface="Montserrat"/>
              <a:ea typeface="Montserrat"/>
              <a:cs typeface="+mn-cs"/>
            </a:rPr>
            <a:t>assessment</a:t>
          </a:r>
          <a:endParaRPr lang="it-IT" sz="2000" kern="1200" spc="-1" dirty="0">
            <a:solidFill>
              <a:srgbClr val="FFFFFF"/>
            </a:solidFill>
            <a:latin typeface="Montserrat"/>
            <a:ea typeface="Montserrat"/>
            <a:cs typeface="+mn-cs"/>
          </a:endParaRPr>
        </a:p>
      </dsp:txBody>
      <dsp:txXfrm>
        <a:off x="1698715" y="2407109"/>
        <a:ext cx="1968060" cy="600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598F2-2EBF-4519-93FC-0C887F664B98}">
      <dsp:nvSpPr>
        <dsp:cNvPr id="0" name=""/>
        <dsp:cNvSpPr/>
      </dsp:nvSpPr>
      <dsp:spPr>
        <a:xfrm>
          <a:off x="1312908" y="416053"/>
          <a:ext cx="3749172" cy="3749172"/>
        </a:xfrm>
        <a:prstGeom prst="blockArc">
          <a:avLst>
            <a:gd name="adj1" fmla="val 13500000"/>
            <a:gd name="adj2" fmla="val 16200000"/>
            <a:gd name="adj3" fmla="val 3427"/>
          </a:avLst>
        </a:prstGeom>
        <a:solidFill>
          <a:schemeClr val="accent2">
            <a:shade val="90000"/>
            <a:hueOff val="115808"/>
            <a:satOff val="85"/>
            <a:lumOff val="80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29A848-A415-460E-BDC4-5690F42E0EDF}">
      <dsp:nvSpPr>
        <dsp:cNvPr id="0" name=""/>
        <dsp:cNvSpPr/>
      </dsp:nvSpPr>
      <dsp:spPr>
        <a:xfrm>
          <a:off x="1312908" y="416053"/>
          <a:ext cx="3749172" cy="3749172"/>
        </a:xfrm>
        <a:prstGeom prst="blockArc">
          <a:avLst>
            <a:gd name="adj1" fmla="val 10800000"/>
            <a:gd name="adj2" fmla="val 13500000"/>
            <a:gd name="adj3" fmla="val 3427"/>
          </a:avLst>
        </a:prstGeom>
        <a:solidFill>
          <a:schemeClr val="accent2">
            <a:shade val="90000"/>
            <a:hueOff val="231616"/>
            <a:satOff val="171"/>
            <a:lumOff val="161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F7E70E-B112-4900-999E-62D7B5AABAD8}">
      <dsp:nvSpPr>
        <dsp:cNvPr id="0" name=""/>
        <dsp:cNvSpPr/>
      </dsp:nvSpPr>
      <dsp:spPr>
        <a:xfrm>
          <a:off x="1312908" y="416053"/>
          <a:ext cx="3749172" cy="3749172"/>
        </a:xfrm>
        <a:prstGeom prst="blockArc">
          <a:avLst>
            <a:gd name="adj1" fmla="val 8100000"/>
            <a:gd name="adj2" fmla="val 10800000"/>
            <a:gd name="adj3" fmla="val 3427"/>
          </a:avLst>
        </a:prstGeom>
        <a:solidFill>
          <a:schemeClr val="accent2">
            <a:shade val="90000"/>
            <a:hueOff val="347423"/>
            <a:satOff val="256"/>
            <a:lumOff val="242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FB70AA-BAC1-48BD-836D-001C59EA2BDC}">
      <dsp:nvSpPr>
        <dsp:cNvPr id="0" name=""/>
        <dsp:cNvSpPr/>
      </dsp:nvSpPr>
      <dsp:spPr>
        <a:xfrm>
          <a:off x="1312908" y="416053"/>
          <a:ext cx="3749172" cy="3749172"/>
        </a:xfrm>
        <a:prstGeom prst="blockArc">
          <a:avLst>
            <a:gd name="adj1" fmla="val 5400000"/>
            <a:gd name="adj2" fmla="val 8100000"/>
            <a:gd name="adj3" fmla="val 3427"/>
          </a:avLst>
        </a:prstGeom>
        <a:solidFill>
          <a:schemeClr val="accent2">
            <a:shade val="90000"/>
            <a:hueOff val="463231"/>
            <a:satOff val="342"/>
            <a:lumOff val="322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210381-B5CD-4F34-9C07-2F87B2314C92}">
      <dsp:nvSpPr>
        <dsp:cNvPr id="0" name=""/>
        <dsp:cNvSpPr/>
      </dsp:nvSpPr>
      <dsp:spPr>
        <a:xfrm>
          <a:off x="1312908" y="416053"/>
          <a:ext cx="3749172" cy="3749172"/>
        </a:xfrm>
        <a:prstGeom prst="blockArc">
          <a:avLst>
            <a:gd name="adj1" fmla="val 2700000"/>
            <a:gd name="adj2" fmla="val 5400000"/>
            <a:gd name="adj3" fmla="val 3427"/>
          </a:avLst>
        </a:prstGeom>
        <a:solidFill>
          <a:schemeClr val="accent2">
            <a:shade val="90000"/>
            <a:hueOff val="347423"/>
            <a:satOff val="256"/>
            <a:lumOff val="242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22D6C1-B7E8-4B73-BEFE-136016CF22F6}">
      <dsp:nvSpPr>
        <dsp:cNvPr id="0" name=""/>
        <dsp:cNvSpPr/>
      </dsp:nvSpPr>
      <dsp:spPr>
        <a:xfrm>
          <a:off x="1312908" y="416053"/>
          <a:ext cx="3749172" cy="3749172"/>
        </a:xfrm>
        <a:prstGeom prst="blockArc">
          <a:avLst>
            <a:gd name="adj1" fmla="val 0"/>
            <a:gd name="adj2" fmla="val 2700000"/>
            <a:gd name="adj3" fmla="val 3427"/>
          </a:avLst>
        </a:prstGeom>
        <a:solidFill>
          <a:schemeClr val="accent2">
            <a:shade val="90000"/>
            <a:hueOff val="231616"/>
            <a:satOff val="171"/>
            <a:lumOff val="161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72A64B-083C-4716-8044-C3A39F55A177}">
      <dsp:nvSpPr>
        <dsp:cNvPr id="0" name=""/>
        <dsp:cNvSpPr/>
      </dsp:nvSpPr>
      <dsp:spPr>
        <a:xfrm>
          <a:off x="1312908" y="416053"/>
          <a:ext cx="3749172" cy="3749172"/>
        </a:xfrm>
        <a:prstGeom prst="blockArc">
          <a:avLst>
            <a:gd name="adj1" fmla="val 18900000"/>
            <a:gd name="adj2" fmla="val 0"/>
            <a:gd name="adj3" fmla="val 3427"/>
          </a:avLst>
        </a:prstGeom>
        <a:solidFill>
          <a:schemeClr val="accent2">
            <a:shade val="90000"/>
            <a:hueOff val="115808"/>
            <a:satOff val="85"/>
            <a:lumOff val="80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D11309-12DD-4C17-8CBE-2FC59B2BB7B4}">
      <dsp:nvSpPr>
        <dsp:cNvPr id="0" name=""/>
        <dsp:cNvSpPr/>
      </dsp:nvSpPr>
      <dsp:spPr>
        <a:xfrm>
          <a:off x="1312908" y="416053"/>
          <a:ext cx="3749172" cy="3749172"/>
        </a:xfrm>
        <a:prstGeom prst="blockArc">
          <a:avLst>
            <a:gd name="adj1" fmla="val 16200000"/>
            <a:gd name="adj2" fmla="val 18900000"/>
            <a:gd name="adj3" fmla="val 3427"/>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8564F1-646B-4140-870B-14929343D3A9}">
      <dsp:nvSpPr>
        <dsp:cNvPr id="0" name=""/>
        <dsp:cNvSpPr/>
      </dsp:nvSpPr>
      <dsp:spPr>
        <a:xfrm>
          <a:off x="2374837" y="1504858"/>
          <a:ext cx="1625314" cy="1571561"/>
        </a:xfrm>
        <a:prstGeom prst="ellipse">
          <a:avLst/>
        </a:prstGeom>
        <a:solidFill>
          <a:srgbClr val="F8A016"/>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strike="noStrike" kern="1200" spc="-1" dirty="0">
              <a:solidFill>
                <a:schemeClr val="dk1"/>
              </a:solidFill>
              <a:latin typeface="Montserrat"/>
              <a:ea typeface="Montserrat"/>
              <a:cs typeface="+mn-cs"/>
            </a:rPr>
            <a:t>AI limits</a:t>
          </a:r>
        </a:p>
      </dsp:txBody>
      <dsp:txXfrm>
        <a:off x="2612859" y="1735008"/>
        <a:ext cx="1149270" cy="1111261"/>
      </dsp:txXfrm>
    </dsp:sp>
    <dsp:sp modelId="{8823AA0E-8252-427B-B588-ADB732AA5159}">
      <dsp:nvSpPr>
        <dsp:cNvPr id="0" name=""/>
        <dsp:cNvSpPr/>
      </dsp:nvSpPr>
      <dsp:spPr>
        <a:xfrm>
          <a:off x="2496753" y="-205116"/>
          <a:ext cx="1381482" cy="1306584"/>
        </a:xfrm>
        <a:prstGeom prst="ellipse">
          <a:avLst/>
        </a:prstGeom>
        <a:gradFill flip="none" rotWithShape="0">
          <a:gsLst>
            <a:gs pos="47000">
              <a:schemeClr val="accent2">
                <a:shade val="50000"/>
                <a:hueOff val="0"/>
                <a:satOff val="0"/>
                <a:lumOff val="0"/>
                <a:shade val="30000"/>
                <a:satMod val="115000"/>
              </a:schemeClr>
            </a:gs>
            <a:gs pos="76000">
              <a:schemeClr val="accent2">
                <a:shade val="50000"/>
                <a:hueOff val="0"/>
                <a:satOff val="0"/>
                <a:lumOff val="0"/>
                <a:shade val="67500"/>
                <a:satMod val="115000"/>
              </a:schemeClr>
            </a:gs>
            <a:gs pos="100000">
              <a:schemeClr val="accent2">
                <a:shade val="50000"/>
                <a:hueOff val="0"/>
                <a:satOff val="0"/>
                <a:lumOff val="0"/>
                <a:shade val="100000"/>
                <a:satMod val="115000"/>
              </a:schemeClr>
            </a:gs>
          </a:gsLst>
          <a:path path="circle">
            <a:fillToRect l="100000" t="100000"/>
          </a:path>
          <a:tileRect r="-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chemeClr val="dk1"/>
              </a:solidFill>
              <a:latin typeface="Montserrat"/>
              <a:cs typeface="+mn-cs"/>
            </a:rPr>
            <a:t>Up-to-date and clear guidelines</a:t>
          </a:r>
          <a:endParaRPr lang="it-IT" sz="1400" b="0" strike="noStrike" kern="1200" spc="-1" dirty="0">
            <a:solidFill>
              <a:schemeClr val="dk1"/>
            </a:solidFill>
            <a:latin typeface="Montserrat"/>
            <a:ea typeface="Montserrat"/>
            <a:cs typeface="+mn-cs"/>
          </a:endParaRPr>
        </a:p>
      </dsp:txBody>
      <dsp:txXfrm>
        <a:off x="2699066" y="-13771"/>
        <a:ext cx="976856" cy="923894"/>
      </dsp:txXfrm>
    </dsp:sp>
    <dsp:sp modelId="{530171C7-DB82-46D9-902B-15D92471438B}">
      <dsp:nvSpPr>
        <dsp:cNvPr id="0" name=""/>
        <dsp:cNvSpPr/>
      </dsp:nvSpPr>
      <dsp:spPr>
        <a:xfrm>
          <a:off x="3819314" y="334528"/>
          <a:ext cx="1341999" cy="1306584"/>
        </a:xfrm>
        <a:prstGeom prst="ellipse">
          <a:avLst/>
        </a:prstGeom>
        <a:gradFill flip="none" rotWithShape="0">
          <a:gsLst>
            <a:gs pos="52000">
              <a:schemeClr val="accent2">
                <a:shade val="50000"/>
                <a:hueOff val="135261"/>
                <a:satOff val="2058"/>
                <a:lumOff val="13357"/>
                <a:shade val="30000"/>
                <a:satMod val="115000"/>
              </a:schemeClr>
            </a:gs>
            <a:gs pos="70000">
              <a:schemeClr val="accent2">
                <a:shade val="50000"/>
                <a:hueOff val="135261"/>
                <a:satOff val="2058"/>
                <a:lumOff val="13357"/>
                <a:shade val="67500"/>
                <a:satMod val="115000"/>
              </a:schemeClr>
            </a:gs>
            <a:gs pos="76000">
              <a:schemeClr val="accent2">
                <a:shade val="50000"/>
                <a:hueOff val="135261"/>
                <a:satOff val="2058"/>
                <a:lumOff val="13357"/>
                <a:shade val="100000"/>
                <a:satMod val="115000"/>
              </a:schemeClr>
            </a:gs>
          </a:gsLst>
          <a:path path="circle">
            <a:fillToRect l="100000" t="100000"/>
          </a:path>
          <a:tileRect r="-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chemeClr val="dk1"/>
              </a:solidFill>
              <a:latin typeface="Montserrat"/>
              <a:ea typeface="Montserrat"/>
              <a:cs typeface="+mn-cs"/>
            </a:rPr>
            <a:t>Privacy</a:t>
          </a:r>
        </a:p>
      </dsp:txBody>
      <dsp:txXfrm>
        <a:off x="4015845" y="525873"/>
        <a:ext cx="948937" cy="923894"/>
      </dsp:txXfrm>
    </dsp:sp>
    <dsp:sp modelId="{D60318CB-A0B8-48AD-A7C9-9C630400B03F}">
      <dsp:nvSpPr>
        <dsp:cNvPr id="0" name=""/>
        <dsp:cNvSpPr/>
      </dsp:nvSpPr>
      <dsp:spPr>
        <a:xfrm>
          <a:off x="4358959" y="1637347"/>
          <a:ext cx="1341999" cy="1306584"/>
        </a:xfrm>
        <a:prstGeom prst="ellipse">
          <a:avLst/>
        </a:prstGeom>
        <a:gradFill flip="none" rotWithShape="0">
          <a:gsLst>
            <a:gs pos="20000">
              <a:schemeClr val="tx2">
                <a:lumMod val="60000"/>
                <a:lumOff val="40000"/>
                <a:shade val="30000"/>
                <a:satMod val="115000"/>
              </a:schemeClr>
            </a:gs>
            <a:gs pos="53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rgbClr val="FFFFFF"/>
              </a:solidFill>
              <a:latin typeface="Montserrat"/>
              <a:ea typeface="Montserrat"/>
              <a:cs typeface="+mn-cs"/>
            </a:rPr>
            <a:t>Ethical problem</a:t>
          </a:r>
        </a:p>
      </dsp:txBody>
      <dsp:txXfrm>
        <a:off x="4555490" y="1828692"/>
        <a:ext cx="948937" cy="923894"/>
      </dsp:txXfrm>
    </dsp:sp>
    <dsp:sp modelId="{57F73EB4-335C-4EEE-9907-0958336168B0}">
      <dsp:nvSpPr>
        <dsp:cNvPr id="0" name=""/>
        <dsp:cNvSpPr/>
      </dsp:nvSpPr>
      <dsp:spPr>
        <a:xfrm>
          <a:off x="3819314" y="2940165"/>
          <a:ext cx="1341999" cy="1306584"/>
        </a:xfrm>
        <a:prstGeom prst="ellipse">
          <a:avLst/>
        </a:prstGeom>
        <a:gradFill flip="none" rotWithShape="0">
          <a:gsLst>
            <a:gs pos="36000">
              <a:schemeClr val="accent2">
                <a:shade val="50000"/>
                <a:hueOff val="270521"/>
                <a:satOff val="4115"/>
                <a:lumOff val="26714"/>
                <a:shade val="30000"/>
                <a:satMod val="115000"/>
              </a:schemeClr>
            </a:gs>
            <a:gs pos="54000">
              <a:schemeClr val="accent2">
                <a:shade val="50000"/>
                <a:hueOff val="270521"/>
                <a:satOff val="4115"/>
                <a:lumOff val="26714"/>
                <a:shade val="67500"/>
                <a:satMod val="115000"/>
              </a:schemeClr>
            </a:gs>
            <a:gs pos="84000">
              <a:schemeClr val="accent2">
                <a:shade val="50000"/>
                <a:hueOff val="270521"/>
                <a:satOff val="4115"/>
                <a:lumOff val="26714"/>
                <a:shade val="100000"/>
                <a:satMod val="115000"/>
              </a:schemeClr>
            </a:gs>
          </a:gsLst>
          <a:path path="circle">
            <a:fillToRect l="100000" t="100000"/>
          </a:path>
          <a:tileRect r="-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strike="noStrike" kern="1200" spc="-1" dirty="0">
              <a:solidFill>
                <a:srgbClr val="FFFFFF"/>
              </a:solidFill>
              <a:latin typeface="Montserrat"/>
              <a:ea typeface="+mn-ea"/>
              <a:cs typeface="+mn-cs"/>
            </a:rPr>
            <a:t>Equal access from all over the world</a:t>
          </a:r>
          <a:endParaRPr lang="it-IT" sz="1400" b="0" strike="noStrike" kern="1200" spc="-1" dirty="0">
            <a:solidFill>
              <a:srgbClr val="FFFFFF"/>
            </a:solidFill>
            <a:latin typeface="Montserrat"/>
            <a:ea typeface="+mn-ea"/>
            <a:cs typeface="+mn-cs"/>
          </a:endParaRPr>
        </a:p>
      </dsp:txBody>
      <dsp:txXfrm>
        <a:off x="4015845" y="3131510"/>
        <a:ext cx="948937" cy="923894"/>
      </dsp:txXfrm>
    </dsp:sp>
    <dsp:sp modelId="{2F147161-53B4-4C1B-B672-DABD08B233AF}">
      <dsp:nvSpPr>
        <dsp:cNvPr id="0" name=""/>
        <dsp:cNvSpPr/>
      </dsp:nvSpPr>
      <dsp:spPr>
        <a:xfrm>
          <a:off x="2516495" y="3479811"/>
          <a:ext cx="1341999" cy="1306584"/>
        </a:xfrm>
        <a:prstGeom prst="ellipse">
          <a:avLst/>
        </a:prstGeom>
        <a:gradFill flip="none" rotWithShape="0">
          <a:gsLst>
            <a:gs pos="29000">
              <a:schemeClr val="accent2">
                <a:shade val="50000"/>
                <a:hueOff val="405782"/>
                <a:satOff val="6173"/>
                <a:lumOff val="40071"/>
                <a:shade val="30000"/>
                <a:satMod val="115000"/>
              </a:schemeClr>
            </a:gs>
            <a:gs pos="61000">
              <a:schemeClr val="accent2">
                <a:shade val="50000"/>
                <a:hueOff val="405782"/>
                <a:satOff val="6173"/>
                <a:lumOff val="40071"/>
                <a:shade val="67500"/>
                <a:satMod val="115000"/>
              </a:schemeClr>
            </a:gs>
            <a:gs pos="96000">
              <a:schemeClr val="accent2">
                <a:shade val="50000"/>
                <a:hueOff val="405782"/>
                <a:satOff val="6173"/>
                <a:lumOff val="40071"/>
                <a:shade val="100000"/>
                <a:satMod val="115000"/>
              </a:schemeClr>
            </a:gs>
          </a:gsLst>
          <a:path path="circle">
            <a:fillToRect l="100000" b="100000"/>
          </a:path>
          <a:tileRect t="-100000" r="-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chemeClr val="dk1"/>
              </a:solidFill>
              <a:latin typeface="Montserrat"/>
              <a:cs typeface="+mn-cs"/>
            </a:rPr>
            <a:t>«Self-made experts»</a:t>
          </a:r>
          <a:endParaRPr lang="it-IT" sz="1400" b="0" strike="noStrike" kern="1200" spc="-1" dirty="0">
            <a:solidFill>
              <a:schemeClr val="dk1"/>
            </a:solidFill>
            <a:latin typeface="Montserrat"/>
            <a:ea typeface="Montserrat"/>
            <a:cs typeface="+mn-cs"/>
          </a:endParaRPr>
        </a:p>
      </dsp:txBody>
      <dsp:txXfrm>
        <a:off x="2713026" y="3671156"/>
        <a:ext cx="948937" cy="923894"/>
      </dsp:txXfrm>
    </dsp:sp>
    <dsp:sp modelId="{147BCF15-74E8-4A84-8612-D0D3A8A521E6}">
      <dsp:nvSpPr>
        <dsp:cNvPr id="0" name=""/>
        <dsp:cNvSpPr/>
      </dsp:nvSpPr>
      <dsp:spPr>
        <a:xfrm>
          <a:off x="1213676" y="2940165"/>
          <a:ext cx="1341999" cy="1306584"/>
        </a:xfrm>
        <a:prstGeom prst="ellipse">
          <a:avLst/>
        </a:prstGeom>
        <a:gradFill flip="none" rotWithShape="1">
          <a:gsLst>
            <a:gs pos="30000">
              <a:schemeClr val="accent2">
                <a:shade val="50000"/>
                <a:hueOff val="405782"/>
                <a:satOff val="6173"/>
                <a:lumOff val="40071"/>
                <a:shade val="30000"/>
                <a:satMod val="115000"/>
              </a:schemeClr>
            </a:gs>
            <a:gs pos="53000">
              <a:schemeClr val="tx2">
                <a:lumMod val="60000"/>
                <a:lumOff val="40000"/>
              </a:schemeClr>
            </a:gs>
          </a:gsLst>
          <a:path path="circle">
            <a:fillToRect t="100000" r="100000"/>
          </a:path>
          <a:tileRect l="-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chemeClr val="dk1"/>
              </a:solidFill>
              <a:latin typeface="Montserrat"/>
              <a:ea typeface="Montserrat"/>
              <a:cs typeface="+mn-cs"/>
            </a:rPr>
            <a:t>Lack of external validity</a:t>
          </a:r>
        </a:p>
      </dsp:txBody>
      <dsp:txXfrm>
        <a:off x="1410207" y="3131510"/>
        <a:ext cx="948937" cy="923894"/>
      </dsp:txXfrm>
    </dsp:sp>
    <dsp:sp modelId="{9B465584-3247-483B-A7C9-675AE6B92E23}">
      <dsp:nvSpPr>
        <dsp:cNvPr id="0" name=""/>
        <dsp:cNvSpPr/>
      </dsp:nvSpPr>
      <dsp:spPr>
        <a:xfrm>
          <a:off x="674031" y="1637347"/>
          <a:ext cx="1341999" cy="1306584"/>
        </a:xfrm>
        <a:prstGeom prst="ellipse">
          <a:avLst/>
        </a:prstGeom>
        <a:gradFill flip="none" rotWithShape="0">
          <a:gsLst>
            <a:gs pos="39000">
              <a:schemeClr val="accent2">
                <a:shade val="50000"/>
                <a:hueOff val="270521"/>
                <a:satOff val="4115"/>
                <a:lumOff val="26714"/>
                <a:shade val="30000"/>
                <a:satMod val="115000"/>
              </a:schemeClr>
            </a:gs>
            <a:gs pos="67000">
              <a:schemeClr val="accent2">
                <a:shade val="50000"/>
                <a:hueOff val="270521"/>
                <a:satOff val="4115"/>
                <a:lumOff val="26714"/>
                <a:shade val="67500"/>
                <a:satMod val="115000"/>
              </a:schemeClr>
            </a:gs>
            <a:gs pos="76000">
              <a:schemeClr val="accent2">
                <a:shade val="50000"/>
                <a:hueOff val="270521"/>
                <a:satOff val="4115"/>
                <a:lumOff val="26714"/>
                <a:shade val="100000"/>
                <a:satMod val="115000"/>
              </a:schemeClr>
            </a:gs>
          </a:gsLst>
          <a:path path="circle">
            <a:fillToRect t="100000" r="100000"/>
          </a:path>
          <a:tileRect l="-100000" b="-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0" strike="noStrike" kern="1200" spc="-1" dirty="0">
              <a:solidFill>
                <a:schemeClr val="dk1"/>
              </a:solidFill>
              <a:latin typeface="Montserrat"/>
              <a:ea typeface="Montserrat"/>
              <a:cs typeface="+mn-cs"/>
            </a:rPr>
            <a:t>«Black box» challenge</a:t>
          </a:r>
        </a:p>
      </dsp:txBody>
      <dsp:txXfrm>
        <a:off x="870562" y="1828692"/>
        <a:ext cx="948937" cy="923894"/>
      </dsp:txXfrm>
    </dsp:sp>
    <dsp:sp modelId="{0F6DB8F2-4F65-43D6-BAB0-003F7A2E20E4}">
      <dsp:nvSpPr>
        <dsp:cNvPr id="0" name=""/>
        <dsp:cNvSpPr/>
      </dsp:nvSpPr>
      <dsp:spPr>
        <a:xfrm>
          <a:off x="1213676" y="334528"/>
          <a:ext cx="1341999" cy="1306584"/>
        </a:xfrm>
        <a:prstGeom prst="ellipse">
          <a:avLst/>
        </a:prstGeom>
        <a:gradFill flip="none" rotWithShape="0">
          <a:gsLst>
            <a:gs pos="36000">
              <a:schemeClr val="accent2">
                <a:shade val="50000"/>
                <a:hueOff val="135261"/>
                <a:satOff val="2058"/>
                <a:lumOff val="13357"/>
                <a:shade val="30000"/>
                <a:satMod val="115000"/>
              </a:schemeClr>
            </a:gs>
            <a:gs pos="60000">
              <a:schemeClr val="accent2">
                <a:shade val="50000"/>
                <a:hueOff val="135261"/>
                <a:satOff val="2058"/>
                <a:lumOff val="13357"/>
                <a:shade val="67500"/>
                <a:satMod val="115000"/>
              </a:schemeClr>
            </a:gs>
            <a:gs pos="73000">
              <a:schemeClr val="accent2">
                <a:shade val="50000"/>
                <a:hueOff val="135261"/>
                <a:satOff val="2058"/>
                <a:lumOff val="13357"/>
                <a:shade val="100000"/>
                <a:satMod val="115000"/>
              </a:schemeClr>
            </a:gs>
          </a:gsLst>
          <a:path path="circle">
            <a:fillToRect r="100000" b="100000"/>
          </a:path>
          <a:tileRect l="-100000" t="-100000"/>
        </a:gra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strike="noStrike" kern="1200" spc="-1" dirty="0">
              <a:solidFill>
                <a:schemeClr val="dk1"/>
              </a:solidFill>
              <a:latin typeface="Montserrat"/>
              <a:cs typeface="+mn-cs"/>
            </a:rPr>
            <a:t>AI hallucinations</a:t>
          </a:r>
          <a:endParaRPr lang="it-IT" sz="1400" b="0" strike="noStrike" kern="1200" spc="-1" dirty="0">
            <a:solidFill>
              <a:schemeClr val="dk1"/>
            </a:solidFill>
            <a:latin typeface="Montserrat"/>
            <a:ea typeface="Montserrat"/>
            <a:cs typeface="+mn-cs"/>
          </a:endParaRPr>
        </a:p>
      </dsp:txBody>
      <dsp:txXfrm>
        <a:off x="1410207" y="525873"/>
        <a:ext cx="948937" cy="92389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D3BC4-A1EE-4136-92B5-72B1AF953FA9}" type="datetimeFigureOut">
              <a:rPr lang="it-IT" smtClean="0"/>
              <a:t>08/05/2025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8BC04-012E-4573-A80F-594A61B7CD9A}" type="slidenum">
              <a:rPr lang="it-IT" smtClean="0"/>
              <a:t>‹N›</a:t>
            </a:fld>
            <a:endParaRPr lang="it-IT"/>
          </a:p>
        </p:txBody>
      </p:sp>
    </p:spTree>
    <p:extLst>
      <p:ext uri="{BB962C8B-B14F-4D97-AF65-F5344CB8AC3E}">
        <p14:creationId xmlns:p14="http://schemas.microsoft.com/office/powerpoint/2010/main" val="225388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1</a:t>
            </a:fld>
            <a:endParaRPr lang="it-IT"/>
          </a:p>
        </p:txBody>
      </p:sp>
    </p:spTree>
    <p:extLst>
      <p:ext uri="{BB962C8B-B14F-4D97-AF65-F5344CB8AC3E}">
        <p14:creationId xmlns:p14="http://schemas.microsoft.com/office/powerpoint/2010/main" val="3575078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Questo studio descrive lo sviluppo di un protocollo di monitoraggio remoto continuo per pazienti post-chirurgia bariatrica.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Aptos" panose="020B0004020202020204" pitchFamily="34" charset="0"/>
                <a:ea typeface="Aptos" panose="020B0004020202020204" pitchFamily="34" charset="0"/>
                <a:cs typeface="Times New Roman" panose="02020603050405020304" pitchFamily="18" charset="0"/>
              </a:rPr>
              <a:t>È stato sviluppato un </a:t>
            </a:r>
            <a:r>
              <a:rPr lang="it-IT" sz="1800" u="sng" dirty="0">
                <a:effectLst/>
                <a:latin typeface="Aptos" panose="020B0004020202020204" pitchFamily="34" charset="0"/>
                <a:ea typeface="Aptos" panose="020B0004020202020204" pitchFamily="34" charset="0"/>
                <a:cs typeface="Times New Roman" panose="02020603050405020304" pitchFamily="18" charset="0"/>
              </a:rPr>
              <a:t>protocollo di punteggio di allerta precoce (CREWS) </a:t>
            </a:r>
            <a:r>
              <a:rPr lang="it-IT" sz="1800" dirty="0">
                <a:effectLst/>
                <a:latin typeface="Aptos" panose="020B0004020202020204" pitchFamily="34" charset="0"/>
                <a:ea typeface="Aptos" panose="020B0004020202020204" pitchFamily="34" charset="0"/>
                <a:cs typeface="Times New Roman" panose="02020603050405020304" pitchFamily="18" charset="0"/>
              </a:rPr>
              <a:t>per la rilevazione del deterioramento nei pazienti bariatrici</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it-IT" sz="1800" dirty="0">
                <a:effectLst/>
                <a:latin typeface="Aptos" panose="020B0004020202020204" pitchFamily="34" charset="0"/>
                <a:ea typeface="Aptos" panose="020B0004020202020204" pitchFamily="34" charset="0"/>
                <a:cs typeface="Times New Roman" panose="02020603050405020304" pitchFamily="18" charset="0"/>
              </a:rPr>
              <a:t>testati retrospettivamente su 185 pazienti utilizzando un dispositivo di monitoraggio remoto (</a:t>
            </a:r>
            <a:r>
              <a:rPr lang="it-IT" sz="1800" dirty="0" err="1">
                <a:effectLst/>
                <a:latin typeface="Aptos" panose="020B0004020202020204" pitchFamily="34" charset="0"/>
                <a:ea typeface="Aptos" panose="020B0004020202020204" pitchFamily="34" charset="0"/>
                <a:cs typeface="Times New Roman" panose="02020603050405020304" pitchFamily="18" charset="0"/>
              </a:rPr>
              <a:t>Healthdot</a:t>
            </a:r>
            <a:r>
              <a:rPr lang="it-IT" sz="1800" dirty="0">
                <a:effectLst/>
                <a:latin typeface="Aptos" panose="020B0004020202020204" pitchFamily="34" charset="0"/>
                <a:ea typeface="Aptos" panose="020B0004020202020204" pitchFamily="34" charset="0"/>
                <a:cs typeface="Times New Roman" panose="02020603050405020304" pitchFamily="18" charset="0"/>
              </a:rPr>
              <a:t>, Philips) per 14 giorni post-operatori</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Aptos" panose="020B0004020202020204" pitchFamily="34" charset="0"/>
                <a:ea typeface="Aptos" panose="020B0004020202020204" pitchFamily="34" charset="0"/>
                <a:cs typeface="Times New Roman" panose="02020603050405020304" pitchFamily="18" charset="0"/>
              </a:rPr>
              <a:t>La soglia di 110 bpm e 20 rpm ha mostrato una sensibilità del 75% nell’individuare il sanguinamento post-op e il </a:t>
            </a:r>
            <a:r>
              <a:rPr lang="it-IT" sz="1800" dirty="0" err="1">
                <a:effectLst/>
                <a:latin typeface="Aptos" panose="020B0004020202020204" pitchFamily="34" charset="0"/>
                <a:ea typeface="Aptos" panose="020B0004020202020204" pitchFamily="34" charset="0"/>
                <a:cs typeface="Times New Roman" panose="02020603050405020304" pitchFamily="18" charset="0"/>
              </a:rPr>
              <a:t>likeage</a:t>
            </a:r>
            <a:r>
              <a:rPr lang="it-IT" sz="1800" dirty="0">
                <a:effectLst/>
                <a:latin typeface="Aptos" panose="020B0004020202020204" pitchFamily="34" charset="0"/>
                <a:ea typeface="Aptos" panose="020B0004020202020204" pitchFamily="34" charset="0"/>
                <a:cs typeface="Times New Roman" panose="02020603050405020304" pitchFamily="18" charset="0"/>
              </a:rPr>
              <a:t> anastomotico e non richiede aggiustamenti per l'uso di beta-bloccanti.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Nel 26,26% delle misurazioni di pazienti con complicazioni, ottenute entro le 24 ore precedenti la complicazione, il punteggio totale è risultato in una zona di rischio aumentato.</a:t>
            </a:r>
          </a:p>
          <a:p>
            <a:r>
              <a:rPr lang="it-IT" dirty="0"/>
              <a:t>,</a:t>
            </a:r>
          </a:p>
        </p:txBody>
      </p:sp>
      <p:sp>
        <p:nvSpPr>
          <p:cNvPr id="4" name="Segnaposto numero diapositiva 3"/>
          <p:cNvSpPr>
            <a:spLocks noGrp="1"/>
          </p:cNvSpPr>
          <p:nvPr>
            <p:ph type="sldNum" sz="quarter" idx="5"/>
          </p:nvPr>
        </p:nvSpPr>
        <p:spPr/>
        <p:txBody>
          <a:bodyPr/>
          <a:lstStyle/>
          <a:p>
            <a:fld id="{8F78BC04-012E-4573-A80F-594A61B7CD9A}" type="slidenum">
              <a:rPr lang="it-IT" smtClean="0"/>
              <a:t>20</a:t>
            </a:fld>
            <a:endParaRPr lang="it-IT"/>
          </a:p>
        </p:txBody>
      </p:sp>
    </p:spTree>
    <p:extLst>
      <p:ext uri="{BB962C8B-B14F-4D97-AF65-F5344CB8AC3E}">
        <p14:creationId xmlns:p14="http://schemas.microsoft.com/office/powerpoint/2010/main" val="300254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77B3D-5B68-8F7F-0614-16F775505C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737A09-FD6A-9E6B-D993-40F13E7DA98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65212E-CAB3-70D7-F099-189227CF3F59}"/>
              </a:ext>
            </a:extLst>
          </p:cNvPr>
          <p:cNvSpPr>
            <a:spLocks noGrp="1"/>
          </p:cNvSpPr>
          <p:nvPr>
            <p:ph type="body" idx="1"/>
          </p:nvPr>
        </p:nvSpPr>
        <p:spPr/>
        <p:txBody>
          <a:bodyPr/>
          <a:lstStyle/>
          <a:p>
            <a:pPr marL="228600">
              <a:lnSpc>
                <a:spcPct val="107000"/>
              </a:lnSpc>
              <a:spcAft>
                <a:spcPts val="800"/>
              </a:spcAft>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La tecnologia nanometrica e l'intelligenza artificiale sono stati uniti per migliorare il monitoraggio postoperatorio nei pazienti di chirurgia estetica.</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it-IT" dirty="0"/>
              <a:t>I metodi di intelligenza artificiale sono stati implementati con successo per correlare vari segnali elettrofisiologici (elettroencefalogramma, elettrocardiogramma, elettromiografia) e varie attività (riposo, camminata, esercizio fisico), nonché dati provenienti da sensori indossabili per rilevare texture, oggetti e segnali vocali. L’analisi e l’integrazione di questa grande quantità di dati in rapido cambiamento non sarebbe possibile con metodi standard. </a:t>
            </a:r>
          </a:p>
        </p:txBody>
      </p:sp>
      <p:sp>
        <p:nvSpPr>
          <p:cNvPr id="4" name="Segnaposto numero diapositiva 3">
            <a:extLst>
              <a:ext uri="{FF2B5EF4-FFF2-40B4-BE49-F238E27FC236}">
                <a16:creationId xmlns:a16="http://schemas.microsoft.com/office/drawing/2014/main" id="{C6FFD5A7-F412-6CB1-0514-43A466635B6B}"/>
              </a:ext>
            </a:extLst>
          </p:cNvPr>
          <p:cNvSpPr>
            <a:spLocks noGrp="1"/>
          </p:cNvSpPr>
          <p:nvPr>
            <p:ph type="sldNum" sz="quarter" idx="5"/>
          </p:nvPr>
        </p:nvSpPr>
        <p:spPr/>
        <p:txBody>
          <a:bodyPr/>
          <a:lstStyle/>
          <a:p>
            <a:fld id="{8F78BC04-012E-4573-A80F-594A61B7CD9A}" type="slidenum">
              <a:rPr lang="it-IT" smtClean="0"/>
              <a:t>21</a:t>
            </a:fld>
            <a:endParaRPr lang="it-IT"/>
          </a:p>
        </p:txBody>
      </p:sp>
    </p:spTree>
    <p:extLst>
      <p:ext uri="{BB962C8B-B14F-4D97-AF65-F5344CB8AC3E}">
        <p14:creationId xmlns:p14="http://schemas.microsoft.com/office/powerpoint/2010/main" val="210553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1B847-0341-6A04-7E9D-1A0E7D349CE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DC6384-BB53-547D-80B7-884A5B8F23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3DE83FA-B881-A929-5C7C-6324D9B87A7E}"/>
              </a:ext>
            </a:extLst>
          </p:cNvPr>
          <p:cNvSpPr>
            <a:spLocks noGrp="1"/>
          </p:cNvSpPr>
          <p:nvPr>
            <p:ph type="body" idx="1"/>
          </p:nvPr>
        </p:nvSpPr>
        <p:spPr/>
        <p:txBody>
          <a:bodyPr/>
          <a:lstStyle/>
          <a:p>
            <a:pPr>
              <a:lnSpc>
                <a:spcPct val="107000"/>
              </a:lnSpc>
              <a:spcAft>
                <a:spcPts val="800"/>
              </a:spcAft>
              <a:buNone/>
            </a:pPr>
            <a:r>
              <a:rPr lang="it-IT" sz="1800" b="0" i="0" u="none" strike="noStrike" dirty="0">
                <a:solidFill>
                  <a:srgbClr val="000000"/>
                </a:solidFill>
                <a:effectLst/>
                <a:latin typeface="Aptos" panose="020B0004020202020204" pitchFamily="34" charset="0"/>
              </a:rPr>
              <a:t>Questo studio utilizza l'apprendimento automatico per prevedere il rischio di emorragia gastrointestinale post-operatoria nella chirurgia bariatrica. </a:t>
            </a:r>
          </a:p>
          <a:p>
            <a:pPr>
              <a:lnSpc>
                <a:spcPct val="107000"/>
              </a:lnSpc>
              <a:spcAft>
                <a:spcPts val="800"/>
              </a:spcAft>
              <a:buNone/>
            </a:pPr>
            <a:r>
              <a:rPr lang="it-IT" sz="18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atabase MBSAQIP del 2020 (</a:t>
            </a:r>
            <a:r>
              <a:rPr lang="it-IT" sz="1800" dirty="0">
                <a:effectLst/>
                <a:latin typeface="Aptos" panose="020B0004020202020204" pitchFamily="34" charset="0"/>
                <a:ea typeface="Aptos" panose="020B0004020202020204" pitchFamily="34" charset="0"/>
                <a:cs typeface="Times New Roman" panose="02020603050405020304" pitchFamily="18" charset="0"/>
              </a:rPr>
              <a:t>159,959 pazienti, con 632 (0.4%) che hanno avuto emorragia post-operatoria)</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per addestrare e validare modelli di apprendimento automatico: Random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Forest</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(RF),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Gradient</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Boosting</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(XGB), e Reti Neurali (NN).</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Confrontati con la regressione logistica (LR) per prevedere l'emorragia gastrointestinale post-operatoria.</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rtl="0">
              <a:buNone/>
            </a:pPr>
            <a:endParaRPr lang="it-IT" b="0" dirty="0">
              <a:effectLst/>
            </a:endParaRPr>
          </a:p>
        </p:txBody>
      </p:sp>
      <p:sp>
        <p:nvSpPr>
          <p:cNvPr id="4" name="Segnaposto numero diapositiva 3">
            <a:extLst>
              <a:ext uri="{FF2B5EF4-FFF2-40B4-BE49-F238E27FC236}">
                <a16:creationId xmlns:a16="http://schemas.microsoft.com/office/drawing/2014/main" id="{DB8110ED-1CDA-5F39-57C2-FD04A0598405}"/>
              </a:ext>
            </a:extLst>
          </p:cNvPr>
          <p:cNvSpPr>
            <a:spLocks noGrp="1"/>
          </p:cNvSpPr>
          <p:nvPr>
            <p:ph type="sldNum" sz="quarter" idx="5"/>
          </p:nvPr>
        </p:nvSpPr>
        <p:spPr/>
        <p:txBody>
          <a:bodyPr/>
          <a:lstStyle/>
          <a:p>
            <a:fld id="{8F78BC04-012E-4573-A80F-594A61B7CD9A}" type="slidenum">
              <a:rPr lang="it-IT" smtClean="0"/>
              <a:t>22</a:t>
            </a:fld>
            <a:endParaRPr lang="it-IT"/>
          </a:p>
        </p:txBody>
      </p:sp>
    </p:spTree>
    <p:extLst>
      <p:ext uri="{BB962C8B-B14F-4D97-AF65-F5344CB8AC3E}">
        <p14:creationId xmlns:p14="http://schemas.microsoft.com/office/powerpoint/2010/main" val="261254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10231 pazienti da 10 paesi con follow-up a 5 anni. Primo studio che fornisce previsioni preoperatorie delle traiettorie di peso fino a 5 anni dopo l'intervento basate sull’ML, simultaneamente per 3 dei più comuni tipi di chirurgia (RYGB, SG e AGB). </a:t>
            </a:r>
          </a:p>
          <a:p>
            <a:r>
              <a:rPr lang="it-IT" dirty="0"/>
              <a:t>Per ricavare il modello secondo il cosiddetto SUPERVISED LEARNING, la coorte di addestramento è stata divisa in due sottoinsiemi: un sottoinsieme di addestramento costituito dall'80% dei pazienti selezionati in modo casuale e un sottoinsieme di test interno costituito dal 20% dei pazienti. Viene considerato anche l'effetto della durata del diabete e del fumo, che non erano stati precedentemente inclusi nei modelli, che influiscono negativamente sulla perdita di peso. Uno degli obiettivi era creare uno strumento basato sul web facile da usare e da interpretare. </a:t>
            </a:r>
          </a:p>
          <a:p>
            <a:r>
              <a:rPr lang="it-IT" u="sng" dirty="0"/>
              <a:t>L’uso di ML consente di identificare modelli non lineari e di superare i limiti della regressione multivariata. </a:t>
            </a:r>
          </a:p>
          <a:p>
            <a:r>
              <a:rPr lang="it-IT" dirty="0"/>
              <a:t>IQR: </a:t>
            </a:r>
            <a:r>
              <a:rPr lang="it-IT" b="0" i="0" dirty="0">
                <a:solidFill>
                  <a:srgbClr val="474747"/>
                </a:solidFill>
                <a:effectLst/>
                <a:latin typeface="Arial" panose="020B0604020202020204" pitchFamily="34" charset="0"/>
              </a:rPr>
              <a:t>interquartile range: </a:t>
            </a:r>
            <a:r>
              <a:rPr lang="it-IT" b="0" i="0" dirty="0">
                <a:solidFill>
                  <a:srgbClr val="474747"/>
                </a:solidFill>
                <a:effectLst/>
                <a:latin typeface="Google Sans"/>
              </a:rPr>
              <a:t>l'ampiezza della fascia di valori che contiene la metà “centrale” dei valori osservati.</a:t>
            </a:r>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23</a:t>
            </a:fld>
            <a:endParaRPr lang="it-IT"/>
          </a:p>
        </p:txBody>
      </p:sp>
    </p:spTree>
    <p:extLst>
      <p:ext uri="{BB962C8B-B14F-4D97-AF65-F5344CB8AC3E}">
        <p14:creationId xmlns:p14="http://schemas.microsoft.com/office/powerpoint/2010/main" val="299734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Basandosi su ampi database di pazienti e raccogliendo una grande quantità di informazioni dei pazienti, ML permette di condividere facilmente dati clinici dei pazienti migliorando la selezione dei pazienti per la chirurgia e identificando i pazienti a maggior rischio di complicanze.</a:t>
            </a:r>
          </a:p>
        </p:txBody>
      </p:sp>
      <p:sp>
        <p:nvSpPr>
          <p:cNvPr id="4" name="Segnaposto numero diapositiva 3"/>
          <p:cNvSpPr>
            <a:spLocks noGrp="1"/>
          </p:cNvSpPr>
          <p:nvPr>
            <p:ph type="sldNum" sz="quarter" idx="5"/>
          </p:nvPr>
        </p:nvSpPr>
        <p:spPr/>
        <p:txBody>
          <a:bodyPr/>
          <a:lstStyle/>
          <a:p>
            <a:fld id="{8F78BC04-012E-4573-A80F-594A61B7CD9A}" type="slidenum">
              <a:rPr lang="it-IT" smtClean="0"/>
              <a:t>24</a:t>
            </a:fld>
            <a:endParaRPr lang="it-IT"/>
          </a:p>
        </p:txBody>
      </p:sp>
    </p:spTree>
    <p:extLst>
      <p:ext uri="{BB962C8B-B14F-4D97-AF65-F5344CB8AC3E}">
        <p14:creationId xmlns:p14="http://schemas.microsoft.com/office/powerpoint/2010/main" val="414601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L'intelligenza artificiale ChatGPT-4 ha ottenuto un punteggio elevato nelle domande di esame sulla chirurgia metabolica e bariatrica. </a:t>
            </a:r>
            <a:r>
              <a:rPr lang="it-IT" sz="1800" dirty="0">
                <a:effectLst/>
                <a:latin typeface="Aptos" panose="020B0004020202020204" pitchFamily="34" charset="0"/>
                <a:ea typeface="Aptos" panose="020B0004020202020204" pitchFamily="34" charset="0"/>
                <a:cs typeface="Times New Roman" panose="02020603050405020304" pitchFamily="18" charset="0"/>
              </a:rPr>
              <a:t>255 domande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inserite in ChatGPT-4 senza alcun addestramento preliminare.</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25</a:t>
            </a:fld>
            <a:endParaRPr lang="it-IT"/>
          </a:p>
        </p:txBody>
      </p:sp>
    </p:spTree>
    <p:extLst>
      <p:ext uri="{BB962C8B-B14F-4D97-AF65-F5344CB8AC3E}">
        <p14:creationId xmlns:p14="http://schemas.microsoft.com/office/powerpoint/2010/main" val="255052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Aptos" panose="020B0004020202020204" pitchFamily="34" charset="0"/>
                <a:ea typeface="Aptos" panose="020B0004020202020204" pitchFamily="34" charset="0"/>
                <a:cs typeface="Times New Roman" panose="02020603050405020304" pitchFamily="18" charset="0"/>
              </a:rPr>
              <a:t>Riguarda l'uso di modelli di apprendimento automatico per prevedere le complicanze post-operatorie a 30 giorni dopo la chirurgia bariatrica, confrontando le loro prestazioni con il punteggio di rischio MBSAQIP (</a:t>
            </a:r>
            <a:r>
              <a:rPr lang="en-US" sz="1800" dirty="0">
                <a:effectLst/>
                <a:latin typeface="Aptos" panose="020B0004020202020204" pitchFamily="34" charset="0"/>
                <a:ea typeface="Aptos" panose="020B0004020202020204" pitchFamily="34" charset="0"/>
                <a:cs typeface="Times New Roman" panose="02020603050405020304" pitchFamily="18" charset="0"/>
              </a:rPr>
              <a:t>the Metabolic and Bariatric Surgery Accreditation and Quality Improvement Program</a:t>
            </a:r>
            <a:r>
              <a:rPr lang="it-IT" sz="1800" dirty="0">
                <a:effectLst/>
                <a:latin typeface="Aptos" panose="020B0004020202020204" pitchFamily="34" charset="0"/>
                <a:ea typeface="Aptos" panose="020B0004020202020204" pitchFamily="34" charset="0"/>
                <a:cs typeface="Times New Roman" panose="02020603050405020304" pitchFamily="18" charset="0"/>
              </a:rPr>
              <a:t>). 424 pazienti sottoposti a chirurgia bariatrica tra il 2006 e il 2020. Vari modelli di ML sono stati testati.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Il modello random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forest</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ha mostrato un AUROC di 0.88 nella previsione di complicazioni a 30 giorni, superando il punteggio MBSAQIP (AUROC 0.64).</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it-IT" dirty="0"/>
              <a:t>I modelli di ML sembrano superare i modelli di regressione logistica nella previsione delle complicanze post-operatorie.</a:t>
            </a:r>
          </a:p>
        </p:txBody>
      </p:sp>
      <p:sp>
        <p:nvSpPr>
          <p:cNvPr id="4" name="Segnaposto numero diapositiva 3"/>
          <p:cNvSpPr>
            <a:spLocks noGrp="1"/>
          </p:cNvSpPr>
          <p:nvPr>
            <p:ph type="sldNum" sz="quarter" idx="5"/>
          </p:nvPr>
        </p:nvSpPr>
        <p:spPr/>
        <p:txBody>
          <a:bodyPr/>
          <a:lstStyle/>
          <a:p>
            <a:fld id="{8F78BC04-012E-4573-A80F-594A61B7CD9A}" type="slidenum">
              <a:rPr lang="it-IT" smtClean="0"/>
              <a:t>26</a:t>
            </a:fld>
            <a:endParaRPr lang="it-IT"/>
          </a:p>
        </p:txBody>
      </p:sp>
    </p:spTree>
    <p:extLst>
      <p:ext uri="{BB962C8B-B14F-4D97-AF65-F5344CB8AC3E}">
        <p14:creationId xmlns:p14="http://schemas.microsoft.com/office/powerpoint/2010/main" val="274301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6199-ACF3-6ED4-4263-D9D067678F4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8701ADA-C15A-8BA7-1EF8-3715B97897F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3265C39-3F41-15A9-5873-9490D072FB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Il documento riguarda lo sviluppo e la validazione di un modello basato sull’AI per prevedere l'insorgenza della malattia da reflusso gastroesofageo dopo SG. Da una metanalisi lo sviluppo di GERD a lungo termine post-SG è nel 28%. 441 pazienti. Il modello AI ha utilizzato il 70% dei dati per addestramento e 30% per il test. Il modello AI ha raggiunto area sotto la curva di 0.93, sensibilità 79,2% e specificità 86,1%</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a:extLst>
              <a:ext uri="{FF2B5EF4-FFF2-40B4-BE49-F238E27FC236}">
                <a16:creationId xmlns:a16="http://schemas.microsoft.com/office/drawing/2014/main" id="{3E0961F9-A4B9-3DCA-590A-109DC76405B1}"/>
              </a:ext>
            </a:extLst>
          </p:cNvPr>
          <p:cNvSpPr>
            <a:spLocks noGrp="1"/>
          </p:cNvSpPr>
          <p:nvPr>
            <p:ph type="sldNum" sz="quarter" idx="5"/>
          </p:nvPr>
        </p:nvSpPr>
        <p:spPr/>
        <p:txBody>
          <a:bodyPr/>
          <a:lstStyle/>
          <a:p>
            <a:fld id="{8F78BC04-012E-4573-A80F-594A61B7CD9A}" type="slidenum">
              <a:rPr lang="it-IT" smtClean="0"/>
              <a:t>27</a:t>
            </a:fld>
            <a:endParaRPr lang="it-IT"/>
          </a:p>
        </p:txBody>
      </p:sp>
    </p:spTree>
    <p:extLst>
      <p:ext uri="{BB962C8B-B14F-4D97-AF65-F5344CB8AC3E}">
        <p14:creationId xmlns:p14="http://schemas.microsoft.com/office/powerpoint/2010/main" val="259247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Lee: confronto di qualità, leggibilità delle risposte di chirurgia bariatrica confrontando 3 modelli AI. 36 domande di chirurgia bariatrica valutate da chirurghi esperti di chirurgia bariatrica.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dirty="0" err="1"/>
              <a:t>Moazzam</a:t>
            </a:r>
            <a:r>
              <a:rPr lang="it-IT" dirty="0"/>
              <a:t>: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sondaggio di 30 domande frequenti sulla chirurgia bariatrica.</a:t>
            </a:r>
            <a:r>
              <a:rPr lang="it-IT"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Le risposte generate da ChatGPT sono state valutate da 10 esperti in chirurgia bariatrica.</a:t>
            </a:r>
          </a:p>
          <a:p>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28</a:t>
            </a:fld>
            <a:endParaRPr lang="it-IT"/>
          </a:p>
        </p:txBody>
      </p:sp>
    </p:spTree>
    <p:extLst>
      <p:ext uri="{BB962C8B-B14F-4D97-AF65-F5344CB8AC3E}">
        <p14:creationId xmlns:p14="http://schemas.microsoft.com/office/powerpoint/2010/main" val="3977160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30</a:t>
            </a:fld>
            <a:endParaRPr lang="it-IT"/>
          </a:p>
        </p:txBody>
      </p:sp>
    </p:spTree>
    <p:extLst>
      <p:ext uri="{BB962C8B-B14F-4D97-AF65-F5344CB8AC3E}">
        <p14:creationId xmlns:p14="http://schemas.microsoft.com/office/powerpoint/2010/main" val="396375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1E9C-DAB8-E797-4FAA-E9C2EAF164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2EB1951-0931-A833-8072-41833DA93B0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A539676-D1A3-8089-28B5-7CE392C7A68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1DB86C8-2D47-361F-AA24-2F8448325807}"/>
              </a:ext>
            </a:extLst>
          </p:cNvPr>
          <p:cNvSpPr>
            <a:spLocks noGrp="1"/>
          </p:cNvSpPr>
          <p:nvPr>
            <p:ph type="sldNum" sz="quarter" idx="5"/>
          </p:nvPr>
        </p:nvSpPr>
        <p:spPr/>
        <p:txBody>
          <a:bodyPr/>
          <a:lstStyle/>
          <a:p>
            <a:fld id="{8F78BC04-012E-4573-A80F-594A61B7CD9A}" type="slidenum">
              <a:rPr lang="it-IT" smtClean="0"/>
              <a:t>2</a:t>
            </a:fld>
            <a:endParaRPr lang="it-IT"/>
          </a:p>
        </p:txBody>
      </p:sp>
    </p:spTree>
    <p:extLst>
      <p:ext uri="{BB962C8B-B14F-4D97-AF65-F5344CB8AC3E}">
        <p14:creationId xmlns:p14="http://schemas.microsoft.com/office/powerpoint/2010/main" val="2814375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Affrontare le sfide e massimizzare i benefici dell'IA è fondamentale per il futuro della sanità.</a:t>
            </a:r>
          </a:p>
        </p:txBody>
      </p:sp>
      <p:sp>
        <p:nvSpPr>
          <p:cNvPr id="4" name="Segnaposto numero diapositiva 3"/>
          <p:cNvSpPr>
            <a:spLocks noGrp="1"/>
          </p:cNvSpPr>
          <p:nvPr>
            <p:ph type="sldNum" sz="quarter" idx="5"/>
          </p:nvPr>
        </p:nvSpPr>
        <p:spPr/>
        <p:txBody>
          <a:bodyPr/>
          <a:lstStyle/>
          <a:p>
            <a:fld id="{8F78BC04-012E-4573-A80F-594A61B7CD9A}" type="slidenum">
              <a:rPr lang="it-IT" smtClean="0"/>
              <a:t>36</a:t>
            </a:fld>
            <a:endParaRPr lang="it-IT"/>
          </a:p>
        </p:txBody>
      </p:sp>
    </p:spTree>
    <p:extLst>
      <p:ext uri="{BB962C8B-B14F-4D97-AF65-F5344CB8AC3E}">
        <p14:creationId xmlns:p14="http://schemas.microsoft.com/office/powerpoint/2010/main" val="3259881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F78BC04-012E-4573-A80F-594A61B7CD9A}" type="slidenum">
              <a:rPr lang="it-IT" smtClean="0"/>
              <a:t>37</a:t>
            </a:fld>
            <a:endParaRPr lang="it-IT"/>
          </a:p>
        </p:txBody>
      </p:sp>
    </p:spTree>
    <p:extLst>
      <p:ext uri="{BB962C8B-B14F-4D97-AF65-F5344CB8AC3E}">
        <p14:creationId xmlns:p14="http://schemas.microsoft.com/office/powerpoint/2010/main" val="1700560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0D22-C5EB-70DA-786E-072A5F4F7F1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618DCC-F3E2-D730-150B-290E2A40593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0CEDA8D-E1ED-D320-A604-1B7539BA391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43228AB-8A2F-034E-A608-AB845B7A9430}"/>
              </a:ext>
            </a:extLst>
          </p:cNvPr>
          <p:cNvSpPr>
            <a:spLocks noGrp="1"/>
          </p:cNvSpPr>
          <p:nvPr>
            <p:ph type="sldNum" sz="quarter" idx="5"/>
          </p:nvPr>
        </p:nvSpPr>
        <p:spPr/>
        <p:txBody>
          <a:bodyPr/>
          <a:lstStyle/>
          <a:p>
            <a:fld id="{8F78BC04-012E-4573-A80F-594A61B7CD9A}" type="slidenum">
              <a:rPr lang="it-IT" smtClean="0"/>
              <a:t>38</a:t>
            </a:fld>
            <a:endParaRPr lang="it-IT"/>
          </a:p>
        </p:txBody>
      </p:sp>
    </p:spTree>
    <p:extLst>
      <p:ext uri="{BB962C8B-B14F-4D97-AF65-F5344CB8AC3E}">
        <p14:creationId xmlns:p14="http://schemas.microsoft.com/office/powerpoint/2010/main" val="93168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40C28"/>
                </a:solidFill>
                <a:effectLst/>
                <a:latin typeface="Google Sans"/>
              </a:rPr>
              <a:t>è un</a:t>
            </a:r>
            <a:r>
              <a:rPr lang="it-IT" b="0" i="0" dirty="0">
                <a:solidFill>
                  <a:srgbClr val="474747"/>
                </a:solidFill>
                <a:effectLst/>
                <a:latin typeface="Google Sans"/>
              </a:rPr>
              <a:t> insieme </a:t>
            </a:r>
            <a:r>
              <a:rPr lang="it-IT" b="0" i="0" dirty="0">
                <a:solidFill>
                  <a:srgbClr val="040C28"/>
                </a:solidFill>
                <a:effectLst/>
                <a:latin typeface="Google Sans"/>
              </a:rPr>
              <a:t>di</a:t>
            </a:r>
            <a:r>
              <a:rPr lang="it-IT" b="0" i="0" dirty="0">
                <a:solidFill>
                  <a:srgbClr val="474747"/>
                </a:solidFill>
                <a:effectLst/>
                <a:latin typeface="Google Sans"/>
              </a:rPr>
              <a:t> tecnologie che consentono ai computer </a:t>
            </a:r>
            <a:r>
              <a:rPr lang="it-IT" b="0" i="0" dirty="0">
                <a:solidFill>
                  <a:srgbClr val="040C28"/>
                </a:solidFill>
                <a:effectLst/>
                <a:latin typeface="Google Sans"/>
              </a:rPr>
              <a:t>di</a:t>
            </a:r>
            <a:r>
              <a:rPr lang="it-IT" b="0" i="0" dirty="0">
                <a:solidFill>
                  <a:srgbClr val="474747"/>
                </a:solidFill>
                <a:effectLst/>
                <a:latin typeface="Google Sans"/>
              </a:rPr>
              <a:t> eseguire </a:t>
            </a:r>
            <a:r>
              <a:rPr lang="it-IT" b="0" i="0" dirty="0">
                <a:solidFill>
                  <a:srgbClr val="040C28"/>
                </a:solidFill>
                <a:effectLst/>
                <a:latin typeface="Google Sans"/>
              </a:rPr>
              <a:t>una</a:t>
            </a:r>
            <a:r>
              <a:rPr lang="it-IT" b="0" i="0" dirty="0">
                <a:solidFill>
                  <a:srgbClr val="474747"/>
                </a:solidFill>
                <a:effectLst/>
                <a:latin typeface="Google Sans"/>
              </a:rPr>
              <a:t> serie </a:t>
            </a:r>
            <a:r>
              <a:rPr lang="it-IT" b="0" i="0" dirty="0">
                <a:solidFill>
                  <a:srgbClr val="040C28"/>
                </a:solidFill>
                <a:effectLst/>
                <a:latin typeface="Google Sans"/>
              </a:rPr>
              <a:t>di</a:t>
            </a:r>
            <a:r>
              <a:rPr lang="it-IT" b="0" i="0" dirty="0">
                <a:solidFill>
                  <a:srgbClr val="474747"/>
                </a:solidFill>
                <a:effectLst/>
                <a:latin typeface="Google Sans"/>
              </a:rPr>
              <a:t> funzioni avanzate, che imitano l’intelligenza e il comportamento umano, come imparare, comprendere e provvedere all’auto-correzione. Può analizzare una grande quantità di dati arrivando a conclusioni significative.</a:t>
            </a:r>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4</a:t>
            </a:fld>
            <a:endParaRPr lang="it-IT"/>
          </a:p>
        </p:txBody>
      </p:sp>
    </p:spTree>
    <p:extLst>
      <p:ext uri="{BB962C8B-B14F-4D97-AF65-F5344CB8AC3E}">
        <p14:creationId xmlns:p14="http://schemas.microsoft.com/office/powerpoint/2010/main" val="76138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mj-lt"/>
              <a:buNone/>
            </a:pPr>
            <a:r>
              <a:rPr lang="it-IT" b="0" i="0" dirty="0"/>
              <a:t>Esistono tre tipi principali di apprendimento automatico (ML):</a:t>
            </a:r>
          </a:p>
          <a:p>
            <a:pPr>
              <a:buFont typeface="+mj-lt"/>
              <a:buNone/>
            </a:pPr>
            <a:r>
              <a:rPr lang="it-IT" b="0" i="0" dirty="0"/>
              <a:t>1 </a:t>
            </a:r>
            <a:r>
              <a:rPr lang="en-US" b="1" dirty="0"/>
              <a:t>Supervised Learning</a:t>
            </a:r>
            <a:r>
              <a:rPr lang="en-US" dirty="0"/>
              <a:t> </a:t>
            </a:r>
            <a:r>
              <a:rPr lang="it-IT" b="0" i="0" dirty="0"/>
              <a:t>- L'algoritmo viene addestrato su dati etichettati (coppie ingresso-uscita) e impara a mappare gli ingressi alle uscite corrette.</a:t>
            </a:r>
            <a:br>
              <a:rPr lang="it-IT" b="0" i="0" dirty="0"/>
            </a:br>
            <a:r>
              <a:rPr lang="it-IT" b="0" i="0" dirty="0"/>
              <a:t>Esempio: Prevedere i prezzi delle case in base a caratteristiche come la dimensione, la posizione e il numero di stanze.</a:t>
            </a:r>
          </a:p>
          <a:p>
            <a:pPr>
              <a:buFont typeface="+mj-lt"/>
              <a:buNone/>
            </a:pPr>
            <a:r>
              <a:rPr lang="it-IT" b="0" i="0" dirty="0"/>
              <a:t>2 </a:t>
            </a:r>
            <a:r>
              <a:rPr lang="en-US" b="1" dirty="0"/>
              <a:t>Unsupervised Learning</a:t>
            </a:r>
            <a:r>
              <a:rPr lang="en-US" dirty="0"/>
              <a:t> </a:t>
            </a:r>
            <a:r>
              <a:rPr lang="it-IT" b="0" i="0" dirty="0"/>
              <a:t>- L'algoritmo riceve dati senza etichette e deve trovare schemi o strutture nascoste.</a:t>
            </a:r>
            <a:br>
              <a:rPr lang="it-IT" b="0" i="0" dirty="0"/>
            </a:br>
            <a:r>
              <a:rPr lang="it-IT" b="0" i="0" dirty="0"/>
              <a:t>Esempio: Segmentazione dei clienti in base al comportamento di acquisto.</a:t>
            </a:r>
          </a:p>
          <a:p>
            <a:pPr>
              <a:buFont typeface="+mj-lt"/>
              <a:buNone/>
            </a:pPr>
            <a:r>
              <a:rPr lang="it-IT" b="0" i="0" dirty="0"/>
              <a:t>3 </a:t>
            </a:r>
            <a:r>
              <a:rPr lang="en-US" b="1" dirty="0"/>
              <a:t>Reinforcement Learning</a:t>
            </a:r>
            <a:r>
              <a:rPr lang="en-US" dirty="0"/>
              <a:t> </a:t>
            </a:r>
            <a:r>
              <a:rPr lang="it-IT" b="0" i="0" dirty="0"/>
              <a:t>- L'algoritmo apprende interagendo con un ambiente e ricevendo un feedback sotto forma di premi o penalità.</a:t>
            </a:r>
            <a:br>
              <a:rPr lang="it-IT" b="0" i="0" dirty="0"/>
            </a:br>
            <a:r>
              <a:rPr lang="it-IT" b="0" i="0" dirty="0"/>
              <a:t>Esempio: Insegnare a un robot a camminare o a un'intelligenza artificiale a giocare a un videogioco.</a:t>
            </a:r>
          </a:p>
          <a:p>
            <a:pPr>
              <a:buFont typeface="+mj-lt"/>
              <a:buNone/>
            </a:pPr>
            <a:r>
              <a:rPr lang="en-US" b="1" i="0" dirty="0"/>
              <a:t>Neural network: </a:t>
            </a:r>
            <a:r>
              <a:rPr lang="it-IT" b="0" i="0" dirty="0"/>
              <a:t>Le reti neurali si ispirano ai sistemi nervosi biologici ed elaborano i segnali in strati di unità computazionali (neuroni). Ogni rete è composta da uno strato di input di neuroni che comprende caratteristiche che descrivono i dati, almeno uno strato nascosto di neuroni che esegue diverse trasformazioni matematiche sulle caratteristiche di input e uno strato di output che produce un risultato. Tra ogni strato ci sono connessioni multiple tra i neuroni, parametrizzate con pesi diversi a seconda delle mappe di input-output.</a:t>
            </a:r>
            <a:endParaRPr lang="en-US" b="0" i="0"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5</a:t>
            </a:fld>
            <a:endParaRPr lang="it-IT"/>
          </a:p>
        </p:txBody>
      </p:sp>
    </p:spTree>
    <p:extLst>
      <p:ext uri="{BB962C8B-B14F-4D97-AF65-F5344CB8AC3E}">
        <p14:creationId xmlns:p14="http://schemas.microsoft.com/office/powerpoint/2010/main" val="170547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73B2D-BEBD-8052-8268-790D8A73351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506DEB7-ECB6-23E6-28E0-BDA1988655A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F3C44F8-F8EF-2886-5507-A652D705E116}"/>
              </a:ext>
            </a:extLst>
          </p:cNvPr>
          <p:cNvSpPr>
            <a:spLocks noGrp="1"/>
          </p:cNvSpPr>
          <p:nvPr>
            <p:ph type="body" idx="1"/>
          </p:nvPr>
        </p:nvSpPr>
        <p:spPr/>
        <p:txBody>
          <a:bodyPr/>
          <a:lstStyle/>
          <a:p>
            <a:r>
              <a:rPr lang="it-IT" b="1" dirty="0"/>
              <a:t>Le prime fondazioni (anni '40-'50): 1943:</a:t>
            </a:r>
            <a:r>
              <a:rPr lang="it-IT" dirty="0"/>
              <a:t>Warren </a:t>
            </a:r>
            <a:r>
              <a:rPr lang="it-IT" dirty="0" err="1"/>
              <a:t>McCulloch</a:t>
            </a:r>
            <a:r>
              <a:rPr lang="it-IT" dirty="0"/>
              <a:t> e Walter Pitts pubblicano un articolo su un modello matematico del cervello, gettando le basi per le reti neurali. </a:t>
            </a:r>
            <a:r>
              <a:rPr lang="it-IT" b="1" dirty="0"/>
              <a:t>1950: </a:t>
            </a:r>
            <a:r>
              <a:rPr lang="it-IT" dirty="0"/>
              <a:t>Alan Turing pubblica “Computing </a:t>
            </a:r>
            <a:r>
              <a:rPr lang="it-IT" dirty="0" err="1"/>
              <a:t>Machinery</a:t>
            </a:r>
            <a:r>
              <a:rPr lang="it-IT" dirty="0"/>
              <a:t> and Intelligence”, introducendo il Test di Turing e proponendo che le macchine possano pensare. </a:t>
            </a:r>
            <a:r>
              <a:rPr lang="it-IT" b="1" dirty="0"/>
              <a:t>1951: </a:t>
            </a:r>
            <a:r>
              <a:rPr lang="it-IT" dirty="0"/>
              <a:t>Marvin </a:t>
            </a:r>
            <a:r>
              <a:rPr lang="it-IT" dirty="0" err="1"/>
              <a:t>Minsky</a:t>
            </a:r>
            <a:r>
              <a:rPr lang="it-IT" dirty="0"/>
              <a:t> e Dean Edmonds sviluppano SNARC, una delle prime macchine per reti neurali. </a:t>
            </a:r>
            <a:r>
              <a:rPr lang="it-IT" b="1" dirty="0"/>
              <a:t>1956: </a:t>
            </a:r>
            <a:r>
              <a:rPr lang="it-IT" dirty="0"/>
              <a:t>John McCarthy, Marvin </a:t>
            </a:r>
            <a:r>
              <a:rPr lang="it-IT" dirty="0" err="1"/>
              <a:t>Minsky</a:t>
            </a:r>
            <a:r>
              <a:rPr lang="it-IT" dirty="0"/>
              <a:t>, Nathaniel Rochester e Claude Shannon coniarono il termine “intelligenza artificiale” al workshop del Dartmouth College. </a:t>
            </a:r>
            <a:r>
              <a:rPr lang="it-IT" b="1" dirty="0"/>
              <a:t>1958: </a:t>
            </a:r>
            <a:r>
              <a:rPr lang="it-IT" dirty="0"/>
              <a:t>Frank </a:t>
            </a:r>
            <a:r>
              <a:rPr lang="it-IT" dirty="0" err="1"/>
              <a:t>Rosenblatt</a:t>
            </a:r>
            <a:r>
              <a:rPr lang="it-IT" dirty="0"/>
              <a:t> inventa il </a:t>
            </a:r>
            <a:r>
              <a:rPr lang="it-IT" dirty="0" err="1"/>
              <a:t>perceptron</a:t>
            </a:r>
            <a:r>
              <a:rPr lang="it-IT" dirty="0"/>
              <a:t>, una prima rete neurale artificiale.</a:t>
            </a:r>
          </a:p>
          <a:p>
            <a:r>
              <a:rPr lang="it-IT" b="1" dirty="0"/>
              <a:t>Gli “anni d'oro” (1956-1974): </a:t>
            </a:r>
            <a:r>
              <a:rPr lang="it-IT" dirty="0"/>
              <a:t>Questo periodo è stato caratterizzato da grandi speranze e da significativi progressi nell'IA, con ricercatori come Herbert A. Simon che ritenevano che le macchine sarebbero state presto in grado di svolgere qualsiasi lavoro svolto da un essere umano. I primi programmi di IA furono sviluppati per compiti come giocare a dama e risolvere problemi di algebra. Nacquero anche i sistemi esperti, che miravano a replicare le competenze umane. </a:t>
            </a:r>
          </a:p>
          <a:p>
            <a:r>
              <a:rPr lang="it-IT" b="1" dirty="0"/>
              <a:t>L'“inverno dell'IA” (1974-1993): </a:t>
            </a:r>
            <a:r>
              <a:rPr lang="it-IT" dirty="0"/>
              <a:t>Questo periodo è stato caratterizzato da un calo dei finanziamenti e dell'interesse per la ricerca sull'IA, dovuto al divario tra le aspettative dell'IA e i limiti della tecnologia. I primi sistemi di IA faticavano a svolgere compiti che all'uomo sembravano semplici, generando un senso di delusione.</a:t>
            </a:r>
          </a:p>
          <a:p>
            <a:r>
              <a:rPr lang="it-IT" b="1" dirty="0"/>
              <a:t>Rinascita (anni '90): </a:t>
            </a:r>
            <a:r>
              <a:rPr lang="it-IT" dirty="0"/>
              <a:t>rinascita dell'interesse per l'IA con l'avvento dell'apprendimento automatico. Gli algoritmi di apprendimento automatico hanno permesso ai computer di imparare dai dati e di migliorare le loro prestazioni nel tempo. Questa scoperta ha aperto le porte alle applicazioni pratiche dell'IA in vari campi. </a:t>
            </a:r>
          </a:p>
          <a:p>
            <a:r>
              <a:rPr lang="it-IT" b="1" dirty="0"/>
              <a:t>L'attuale era del deep learning e delle scoperte (anni 2010 e oltre): </a:t>
            </a:r>
            <a:r>
              <a:rPr lang="it-IT" dirty="0"/>
              <a:t>Gli anni 2010 hanno visto l'ascesa del deep learning, un sottoinsieme dell'apprendimento automatico ispirato alla struttura del cervello umano. I progressi nella potenza di calcolo e la disponibilità di enormi insiemi di dati hanno reso fattibili i modelli di deep learning. Ciò ha portato a scoperte in settori come la visione artificiale, l'elaborazione del linguaggio naturale e la robotica. L'IA è ora integrata in molti aspetti della vita quotidiana.</a:t>
            </a:r>
          </a:p>
        </p:txBody>
      </p:sp>
      <p:sp>
        <p:nvSpPr>
          <p:cNvPr id="4" name="Segnaposto numero diapositiva 3">
            <a:extLst>
              <a:ext uri="{FF2B5EF4-FFF2-40B4-BE49-F238E27FC236}">
                <a16:creationId xmlns:a16="http://schemas.microsoft.com/office/drawing/2014/main" id="{E2A8F50F-0F2D-E07D-1376-828935B48202}"/>
              </a:ext>
            </a:extLst>
          </p:cNvPr>
          <p:cNvSpPr>
            <a:spLocks noGrp="1"/>
          </p:cNvSpPr>
          <p:nvPr>
            <p:ph type="sldNum" sz="quarter" idx="5"/>
          </p:nvPr>
        </p:nvSpPr>
        <p:spPr/>
        <p:txBody>
          <a:bodyPr/>
          <a:lstStyle/>
          <a:p>
            <a:fld id="{8F78BC04-012E-4573-A80F-594A61B7CD9A}" type="slidenum">
              <a:rPr lang="it-IT" smtClean="0"/>
              <a:t>6</a:t>
            </a:fld>
            <a:endParaRPr lang="it-IT"/>
          </a:p>
        </p:txBody>
      </p:sp>
    </p:spTree>
    <p:extLst>
      <p:ext uri="{BB962C8B-B14F-4D97-AF65-F5344CB8AC3E}">
        <p14:creationId xmlns:p14="http://schemas.microsoft.com/office/powerpoint/2010/main" val="295066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p:txBody>
          <a:bodyPr/>
          <a:lstStyle/>
          <a:p>
            <a:fld id="{8F78BC04-012E-4573-A80F-594A61B7CD9A}" type="slidenum">
              <a:rPr lang="it-IT" smtClean="0"/>
              <a:t>7</a:t>
            </a:fld>
            <a:endParaRPr lang="it-IT"/>
          </a:p>
        </p:txBody>
      </p:sp>
    </p:spTree>
    <p:extLst>
      <p:ext uri="{BB962C8B-B14F-4D97-AF65-F5344CB8AC3E}">
        <p14:creationId xmlns:p14="http://schemas.microsoft.com/office/powerpoint/2010/main" val="360545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5525-42C1-169F-67DA-6ACEFE99A0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B80FC0C-805A-17EE-41E0-53BBCF91EA9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2CEAA0C-BA7E-8CB8-727B-C8461BEDB1EB}"/>
              </a:ext>
            </a:extLst>
          </p:cNvPr>
          <p:cNvSpPr>
            <a:spLocks noGrp="1"/>
          </p:cNvSpPr>
          <p:nvPr>
            <p:ph type="body" idx="1"/>
          </p:nvPr>
        </p:nvSpPr>
        <p:spPr/>
        <p:txBody>
          <a:bodyPr/>
          <a:lstStyle/>
          <a:p>
            <a:r>
              <a:rPr lang="it-IT" dirty="0"/>
              <a:t>Sicurezza, efficacia e la previsione delle complicanze</a:t>
            </a:r>
          </a:p>
        </p:txBody>
      </p:sp>
      <p:sp>
        <p:nvSpPr>
          <p:cNvPr id="4" name="Segnaposto numero diapositiva 3">
            <a:extLst>
              <a:ext uri="{FF2B5EF4-FFF2-40B4-BE49-F238E27FC236}">
                <a16:creationId xmlns:a16="http://schemas.microsoft.com/office/drawing/2014/main" id="{317F16F8-3C3A-8CAA-FDBD-4BA38801D41E}"/>
              </a:ext>
            </a:extLst>
          </p:cNvPr>
          <p:cNvSpPr>
            <a:spLocks noGrp="1"/>
          </p:cNvSpPr>
          <p:nvPr>
            <p:ph type="sldNum" sz="quarter" idx="5"/>
          </p:nvPr>
        </p:nvSpPr>
        <p:spPr/>
        <p:txBody>
          <a:bodyPr/>
          <a:lstStyle/>
          <a:p>
            <a:fld id="{8F78BC04-012E-4573-A80F-594A61B7CD9A}" type="slidenum">
              <a:rPr lang="it-IT" smtClean="0"/>
              <a:t>8</a:t>
            </a:fld>
            <a:endParaRPr lang="it-IT"/>
          </a:p>
        </p:txBody>
      </p:sp>
    </p:spTree>
    <p:extLst>
      <p:ext uri="{BB962C8B-B14F-4D97-AF65-F5344CB8AC3E}">
        <p14:creationId xmlns:p14="http://schemas.microsoft.com/office/powerpoint/2010/main" val="376951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Questo studio è stato il </a:t>
            </a:r>
            <a:r>
              <a:rPr lang="it-IT" sz="1800" dirty="0">
                <a:effectLst/>
                <a:latin typeface="Aptos" panose="020B0004020202020204" pitchFamily="34" charset="0"/>
                <a:ea typeface="Aptos" panose="020B0004020202020204" pitchFamily="34" charset="0"/>
                <a:cs typeface="Times New Roman" panose="02020603050405020304" pitchFamily="18" charset="0"/>
              </a:rPr>
              <a:t>primo a sviluppare modelli di machine learning (ML) per prevedere il successo della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plicatura</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gastrica endoscopica </a:t>
            </a:r>
            <a:r>
              <a:rPr lang="it-IT" sz="1800" dirty="0">
                <a:effectLst/>
                <a:latin typeface="Aptos" panose="020B0004020202020204" pitchFamily="34" charset="0"/>
                <a:ea typeface="Aptos" panose="020B0004020202020204" pitchFamily="34" charset="0"/>
                <a:cs typeface="Times New Roman" panose="02020603050405020304" pitchFamily="18" charset="0"/>
              </a:rPr>
              <a:t>(ESG)</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in base a EWL% e TWL% dopo 12 mesi</a:t>
            </a:r>
            <a:r>
              <a:rPr lang="it-IT" sz="1800" dirty="0">
                <a:effectLst/>
                <a:latin typeface="Aptos" panose="020B0004020202020204" pitchFamily="34" charset="0"/>
                <a:ea typeface="Aptos" panose="020B0004020202020204" pitchFamily="34" charset="0"/>
                <a:cs typeface="Times New Roman" panose="02020603050405020304" pitchFamily="18" charset="0"/>
              </a:rPr>
              <a:t> utilizzando informazioni cliniche</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Analizzati 938 casi in 12 centri in Europa. </a:t>
            </a:r>
          </a:p>
          <a:p>
            <a:pPr>
              <a:lnSpc>
                <a:spcPct val="107000"/>
              </a:lnSpc>
              <a:spcAft>
                <a:spcPts val="800"/>
              </a:spcAft>
              <a:buNone/>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Quattro modelli ML sono stati confrontati: regressione lineare (LR), K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nearest</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neighbors</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(KNN), support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vector</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machine (SVM) e classificatori random </a:t>
            </a:r>
            <a:r>
              <a:rPr lang="it-IT"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forest</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modelli ML hanno mostrato una capacità predittiva subottimale con dati preoperatori, migliorando con l'aggiunta di dati di follow-up a 3 e 6 mesi. </a:t>
            </a:r>
            <a:r>
              <a:rPr lang="it-IT" sz="1800" dirty="0">
                <a:effectLst/>
                <a:latin typeface="Aptos" panose="020B0004020202020204" pitchFamily="34" charset="0"/>
                <a:ea typeface="Aptos" panose="020B0004020202020204" pitchFamily="34" charset="0"/>
                <a:cs typeface="Times New Roman" panose="02020603050405020304" pitchFamily="18" charset="0"/>
              </a:rPr>
              <a:t>La capacità predittiva è aumentata fino a un ROC-AUC di 0,85 per TWL e 0,88 per EWL con dati a 6 mesi. Il modello di regressione lineare ha mostrato la migliore </a:t>
            </a:r>
            <a:r>
              <a:rPr lang="it-IT" sz="1800" dirty="0" err="1">
                <a:effectLst/>
                <a:latin typeface="Aptos" panose="020B0004020202020204" pitchFamily="34" charset="0"/>
                <a:ea typeface="Aptos" panose="020B0004020202020204" pitchFamily="34" charset="0"/>
                <a:cs typeface="Times New Roman" panose="02020603050405020304" pitchFamily="18" charset="0"/>
              </a:rPr>
              <a:t>perfomance</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endPar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modelli validati internamente mostrano una capacità predittiva superiore rispetto a quelli validati esternamente, evidenziando l'importanza dei dati di follow-up.  </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18</a:t>
            </a:fld>
            <a:endParaRPr lang="it-IT"/>
          </a:p>
        </p:txBody>
      </p:sp>
    </p:spTree>
    <p:extLst>
      <p:ext uri="{BB962C8B-B14F-4D97-AF65-F5344CB8AC3E}">
        <p14:creationId xmlns:p14="http://schemas.microsoft.com/office/powerpoint/2010/main" val="254639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Riguarda la valutazione delle prestazioni degli algoritmi di deep learning per la rilevazione delle metastasi nei linfonodi di donne con cancro al seno, confrontandoli con le diagnosi di patologi. La competizione ha coinvolto 11 anatomopatologi, con 32 algoritmi valutati (la &gt; parte basati su CNN).</a:t>
            </a:r>
            <a:r>
              <a:rPr lang="it-IT"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Algoritmi di deep learning per l'analisi delle immagini patologiche ha il potenziale di migliorare l'accuratezza diagnostica nella rilevazione delle metastasi nei linfonodi delle donne con cancro al seno.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Il miglior algoritmo ha raggiunto un AUC di 0.994, superando i </a:t>
            </a:r>
            <a:r>
              <a:rPr lang="it-IT" sz="1800"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patologi con vincoli di tempo </a:t>
            </a: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(AUC media 0.810).</a:t>
            </a:r>
            <a:endParaRPr lang="it-IT"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it-IT"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 primi cinque algoritmi hanno mostrato un AUC medio comparabile con quello di un patologo senza vincoli di tempo (AUC media 0.960).</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it-IT" sz="1800" dirty="0">
                <a:effectLst/>
                <a:latin typeface="Aptos" panose="020B0004020202020204" pitchFamily="34" charset="0"/>
                <a:ea typeface="Aptos" panose="020B0004020202020204" pitchFamily="34" charset="0"/>
                <a:cs typeface="Times New Roman" panose="02020603050405020304" pitchFamily="18" charset="0"/>
              </a:rPr>
              <a:t>Gli algoritmi potrebbero non identificare patologie rare co-occorrenti, come linfomi o infezioni</a:t>
            </a:r>
            <a:endParaRPr lang="it-IT" dirty="0"/>
          </a:p>
        </p:txBody>
      </p:sp>
      <p:sp>
        <p:nvSpPr>
          <p:cNvPr id="4" name="Segnaposto numero diapositiva 3"/>
          <p:cNvSpPr>
            <a:spLocks noGrp="1"/>
          </p:cNvSpPr>
          <p:nvPr>
            <p:ph type="sldNum" sz="quarter" idx="5"/>
          </p:nvPr>
        </p:nvSpPr>
        <p:spPr/>
        <p:txBody>
          <a:bodyPr/>
          <a:lstStyle/>
          <a:p>
            <a:fld id="{8F78BC04-012E-4573-A80F-594A61B7CD9A}" type="slidenum">
              <a:rPr lang="it-IT" smtClean="0"/>
              <a:t>19</a:t>
            </a:fld>
            <a:endParaRPr lang="it-IT"/>
          </a:p>
        </p:txBody>
      </p:sp>
    </p:spTree>
    <p:extLst>
      <p:ext uri="{BB962C8B-B14F-4D97-AF65-F5344CB8AC3E}">
        <p14:creationId xmlns:p14="http://schemas.microsoft.com/office/powerpoint/2010/main" val="407276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8" name="PlaceHolder 1"/>
          <p:cNvSpPr>
            <a:spLocks noGrp="1"/>
          </p:cNvSpPr>
          <p:nvPr>
            <p:ph type="title"/>
          </p:nvPr>
        </p:nvSpPr>
        <p:spPr>
          <a:xfrm>
            <a:off x="842400" y="534960"/>
            <a:ext cx="5265000" cy="105588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FFFFFF"/>
              </a:solidFill>
              <a:latin typeface="OpenSymbo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1_1_1_2_1">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_1_1_1_1">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_1_1_1_1_1">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ONE_COLUMN_TEXT_1">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ONE_COLUMN_TEXT_1_1">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1_1_1_1_1_1_1">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1_1_1_1_1_1_1_1">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115" name="PlaceHolder 1"/>
          <p:cNvSpPr>
            <a:spLocks noGrp="1"/>
          </p:cNvSpPr>
          <p:nvPr>
            <p:ph type="title"/>
          </p:nvPr>
        </p:nvSpPr>
        <p:spPr>
          <a:xfrm>
            <a:off x="842400" y="534960"/>
            <a:ext cx="5265000" cy="105588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11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_AND_TWO_COLUMNS">
    <p:spTree>
      <p:nvGrpSpPr>
        <p:cNvPr id="1" name=""/>
        <p:cNvGrpSpPr/>
        <p:nvPr/>
      </p:nvGrpSpPr>
      <p:grpSpPr>
        <a:xfrm>
          <a:off x="0" y="0"/>
          <a:ext cx="0" cy="0"/>
          <a:chOff x="0" y="0"/>
          <a:chExt cx="0" cy="0"/>
        </a:xfrm>
      </p:grpSpPr>
      <p:sp>
        <p:nvSpPr>
          <p:cNvPr id="123" name="PlaceHolder 1"/>
          <p:cNvSpPr>
            <a:spLocks noGrp="1"/>
          </p:cNvSpPr>
          <p:nvPr>
            <p:ph type="title"/>
          </p:nvPr>
        </p:nvSpPr>
        <p:spPr>
          <a:xfrm>
            <a:off x="842400" y="534960"/>
            <a:ext cx="5265000" cy="105588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12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12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IG_NUMBER">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842400" y="534960"/>
            <a:ext cx="5265000" cy="105588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ONE_COLUMN_TEX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MAIN_POI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SECTION_TITLE_AND_DESCRIPTION">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APTION_ONLY">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imple-light-2">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_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_1_1">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USTOM_1">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1_1_1_2_2">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_1_1_1_2">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 Id="rId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22.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 name="Google Shape;9;p2"/>
          <p:cNvPicPr/>
          <p:nvPr/>
        </p:nvPicPr>
        <p:blipFill>
          <a:blip r:embed="rId3"/>
          <a:stretch/>
        </p:blipFill>
        <p:spPr>
          <a:xfrm>
            <a:off x="1800" y="0"/>
            <a:ext cx="9140040" cy="5143320"/>
          </a:xfrm>
          <a:prstGeom prst="rect">
            <a:avLst/>
          </a:prstGeom>
          <a:ln w="0">
            <a:noFill/>
          </a:ln>
        </p:spPr>
      </p:pic>
      <p:sp>
        <p:nvSpPr>
          <p:cNvPr id="9" name="PlaceHolder 1"/>
          <p:cNvSpPr>
            <a:spLocks noGrp="1"/>
          </p:cNvSpPr>
          <p:nvPr>
            <p:ph type="title"/>
          </p:nvPr>
        </p:nvSpPr>
        <p:spPr>
          <a:xfrm>
            <a:off x="715320" y="1195560"/>
            <a:ext cx="7713360" cy="1498320"/>
          </a:xfrm>
          <a:prstGeom prst="rect">
            <a:avLst/>
          </a:prstGeom>
          <a:noFill/>
          <a:ln w="0">
            <a:noFill/>
          </a:ln>
        </p:spPr>
        <p:txBody>
          <a:bodyPr lIns="91440" tIns="91440" rIns="91440" bIns="91440" anchor="b">
            <a:noAutofit/>
          </a:bodyPr>
          <a:lstStyle/>
          <a:p>
            <a:pPr indent="0">
              <a:buNone/>
            </a:pPr>
            <a:r>
              <a:rPr lang="en" sz="7200" b="0" strike="noStrike" spc="-1">
                <a:solidFill>
                  <a:schemeClr val="dk1"/>
                </a:solidFill>
                <a:latin typeface="Arial"/>
              </a:rPr>
              <a:t>Click to edit the title text format</a:t>
            </a:r>
          </a:p>
        </p:txBody>
      </p:sp>
      <p:grpSp>
        <p:nvGrpSpPr>
          <p:cNvPr id="2" name="Google Shape;12;p2"/>
          <p:cNvGrpSpPr/>
          <p:nvPr/>
        </p:nvGrpSpPr>
        <p:grpSpPr>
          <a:xfrm>
            <a:off x="-424800" y="-1078200"/>
            <a:ext cx="10569600" cy="6823080"/>
            <a:chOff x="-424800" y="-1078200"/>
            <a:chExt cx="10569600" cy="6823080"/>
          </a:xfrm>
        </p:grpSpPr>
        <p:pic>
          <p:nvPicPr>
            <p:cNvPr id="3" name="Google Shape;13;p2"/>
            <p:cNvPicPr/>
            <p:nvPr/>
          </p:nvPicPr>
          <p:blipFill>
            <a:blip r:embed="rId4"/>
            <a:srcRect t="8682" b="25474"/>
            <a:stretch/>
          </p:blipFill>
          <p:spPr>
            <a:xfrm>
              <a:off x="-276120" y="2993040"/>
              <a:ext cx="9419760" cy="2201040"/>
            </a:xfrm>
            <a:prstGeom prst="rect">
              <a:avLst/>
            </a:prstGeom>
            <a:ln w="0">
              <a:noFill/>
            </a:ln>
          </p:spPr>
        </p:pic>
        <p:pic>
          <p:nvPicPr>
            <p:cNvPr id="4" name="Google Shape;14;p2"/>
            <p:cNvPicPr/>
            <p:nvPr/>
          </p:nvPicPr>
          <p:blipFill>
            <a:blip r:embed="rId5">
              <a:alphaModFix amt="37000"/>
            </a:blip>
            <a:srcRect l="22932" b="43561"/>
            <a:stretch/>
          </p:blipFill>
          <p:spPr>
            <a:xfrm rot="397800">
              <a:off x="-340920" y="3833640"/>
              <a:ext cx="4060440" cy="1682280"/>
            </a:xfrm>
            <a:prstGeom prst="rect">
              <a:avLst/>
            </a:prstGeom>
            <a:ln w="0">
              <a:noFill/>
            </a:ln>
          </p:spPr>
        </p:pic>
        <p:pic>
          <p:nvPicPr>
            <p:cNvPr id="5" name="Google Shape;15;p2"/>
            <p:cNvPicPr/>
            <p:nvPr/>
          </p:nvPicPr>
          <p:blipFill>
            <a:blip r:embed="rId6">
              <a:alphaModFix amt="31000"/>
            </a:blip>
            <a:srcRect l="27627" t="37156"/>
            <a:stretch/>
          </p:blipFill>
          <p:spPr>
            <a:xfrm>
              <a:off x="-424800" y="-609120"/>
              <a:ext cx="3687120" cy="1384920"/>
            </a:xfrm>
            <a:prstGeom prst="rect">
              <a:avLst/>
            </a:prstGeom>
            <a:ln w="0">
              <a:noFill/>
            </a:ln>
          </p:spPr>
        </p:pic>
        <p:pic>
          <p:nvPicPr>
            <p:cNvPr id="6" name="Google Shape;16;p2"/>
            <p:cNvPicPr/>
            <p:nvPr/>
          </p:nvPicPr>
          <p:blipFill>
            <a:blip r:embed="rId7">
              <a:alphaModFix amt="31000"/>
            </a:blip>
            <a:srcRect l="12047" t="40696" r="30099"/>
            <a:stretch/>
          </p:blipFill>
          <p:spPr>
            <a:xfrm rot="1168800">
              <a:off x="6186600" y="-463680"/>
              <a:ext cx="3879720" cy="1135800"/>
            </a:xfrm>
            <a:prstGeom prst="rect">
              <a:avLst/>
            </a:prstGeom>
            <a:ln w="0">
              <a:noFill/>
            </a:ln>
          </p:spPr>
        </p:pic>
      </p:grpSp>
      <p:sp>
        <p:nvSpPr>
          <p:cNvPr id="7"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 sz="14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4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4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6" name="Google Shape;141;p19"/>
          <p:cNvPicPr/>
          <p:nvPr/>
        </p:nvPicPr>
        <p:blipFill>
          <a:blip r:embed="rId3"/>
          <a:stretch/>
        </p:blipFill>
        <p:spPr>
          <a:xfrm>
            <a:off x="1800" y="0"/>
            <a:ext cx="9140040" cy="5143320"/>
          </a:xfrm>
          <a:prstGeom prst="rect">
            <a:avLst/>
          </a:prstGeom>
          <a:ln w="0">
            <a:noFill/>
          </a:ln>
        </p:spPr>
      </p:pic>
      <p:sp>
        <p:nvSpPr>
          <p:cNvPr id="57"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58" name="Google Shape;149;p19"/>
          <p:cNvGrpSpPr/>
          <p:nvPr/>
        </p:nvGrpSpPr>
        <p:grpSpPr>
          <a:xfrm>
            <a:off x="-1471680" y="1841760"/>
            <a:ext cx="11395080" cy="5139360"/>
            <a:chOff x="-1471680" y="1841760"/>
            <a:chExt cx="11395080" cy="5139360"/>
          </a:xfrm>
        </p:grpSpPr>
        <p:pic>
          <p:nvPicPr>
            <p:cNvPr id="59" name="Google Shape;150;p19"/>
            <p:cNvPicPr/>
            <p:nvPr/>
          </p:nvPicPr>
          <p:blipFill>
            <a:blip r:embed="rId4">
              <a:alphaModFix amt="31000"/>
            </a:blip>
            <a:stretch/>
          </p:blipFill>
          <p:spPr>
            <a:xfrm rot="11452800">
              <a:off x="4244400" y="4077720"/>
              <a:ext cx="5095080" cy="2203920"/>
            </a:xfrm>
            <a:prstGeom prst="rect">
              <a:avLst/>
            </a:prstGeom>
            <a:ln w="0">
              <a:noFill/>
            </a:ln>
          </p:spPr>
        </p:pic>
        <p:pic>
          <p:nvPicPr>
            <p:cNvPr id="60" name="Google Shape;151;p19"/>
            <p:cNvPicPr/>
            <p:nvPr/>
          </p:nvPicPr>
          <p:blipFill>
            <a:blip r:embed="rId5">
              <a:alphaModFix amt="71000"/>
            </a:blip>
            <a:srcRect l="22932" b="43561"/>
            <a:stretch/>
          </p:blipFill>
          <p:spPr>
            <a:xfrm rot="1872600" flipH="1">
              <a:off x="-1265400" y="3191040"/>
              <a:ext cx="5889960" cy="2440440"/>
            </a:xfrm>
            <a:prstGeom prst="rect">
              <a:avLst/>
            </a:prstGeom>
            <a:ln w="0">
              <a:noFill/>
            </a:ln>
          </p:spPr>
        </p:pic>
        <p:pic>
          <p:nvPicPr>
            <p:cNvPr id="61" name="Google Shape;152;p19"/>
            <p:cNvPicPr/>
            <p:nvPr/>
          </p:nvPicPr>
          <p:blipFill>
            <a:blip r:embed="rId6">
              <a:alphaModFix amt="93000"/>
            </a:blip>
            <a:srcRect l="35907" t="27930" r="16903"/>
            <a:stretch/>
          </p:blipFill>
          <p:spPr>
            <a:xfrm rot="9728400">
              <a:off x="6623280" y="4068000"/>
              <a:ext cx="3164400" cy="138060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62" name="Google Shape;154;p20"/>
          <p:cNvPicPr/>
          <p:nvPr/>
        </p:nvPicPr>
        <p:blipFill>
          <a:blip r:embed="rId3"/>
          <a:stretch/>
        </p:blipFill>
        <p:spPr>
          <a:xfrm>
            <a:off x="1800" y="0"/>
            <a:ext cx="9140040" cy="5143320"/>
          </a:xfrm>
          <a:prstGeom prst="rect">
            <a:avLst/>
          </a:prstGeom>
          <a:ln w="0">
            <a:noFill/>
          </a:ln>
        </p:spPr>
      </p:pic>
      <p:sp>
        <p:nvSpPr>
          <p:cNvPr id="63"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64" name="Google Shape;164;p20"/>
          <p:cNvGrpSpPr/>
          <p:nvPr/>
        </p:nvGrpSpPr>
        <p:grpSpPr>
          <a:xfrm>
            <a:off x="-570600" y="-1572840"/>
            <a:ext cx="12288240" cy="8638200"/>
            <a:chOff x="-570600" y="-1572840"/>
            <a:chExt cx="12288240" cy="8638200"/>
          </a:xfrm>
        </p:grpSpPr>
        <p:pic>
          <p:nvPicPr>
            <p:cNvPr id="65" name="Google Shape;165;p20"/>
            <p:cNvPicPr/>
            <p:nvPr/>
          </p:nvPicPr>
          <p:blipFill>
            <a:blip r:embed="rId4">
              <a:alphaModFix amt="48000"/>
            </a:blip>
            <a:stretch/>
          </p:blipFill>
          <p:spPr>
            <a:xfrm>
              <a:off x="-570600" y="-1572840"/>
              <a:ext cx="5095080" cy="2203920"/>
            </a:xfrm>
            <a:prstGeom prst="rect">
              <a:avLst/>
            </a:prstGeom>
            <a:ln w="0">
              <a:noFill/>
            </a:ln>
          </p:spPr>
        </p:pic>
        <p:pic>
          <p:nvPicPr>
            <p:cNvPr id="66" name="Google Shape;166;p20"/>
            <p:cNvPicPr/>
            <p:nvPr/>
          </p:nvPicPr>
          <p:blipFill>
            <a:blip r:embed="rId5">
              <a:alphaModFix amt="44000"/>
            </a:blip>
            <a:stretch/>
          </p:blipFill>
          <p:spPr>
            <a:xfrm rot="10023000">
              <a:off x="4880880" y="4422600"/>
              <a:ext cx="6707160" cy="191556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67" name="Google Shape;18;p3"/>
          <p:cNvPicPr/>
          <p:nvPr/>
        </p:nvPicPr>
        <p:blipFill>
          <a:blip r:embed="rId3"/>
          <a:stretch/>
        </p:blipFill>
        <p:spPr>
          <a:xfrm>
            <a:off x="1800" y="0"/>
            <a:ext cx="9140040" cy="5143320"/>
          </a:xfrm>
          <a:prstGeom prst="rect">
            <a:avLst/>
          </a:prstGeom>
          <a:ln w="0">
            <a:noFill/>
          </a:ln>
        </p:spPr>
      </p:pic>
      <p:sp>
        <p:nvSpPr>
          <p:cNvPr id="68" name="PlaceHolder 1"/>
          <p:cNvSpPr>
            <a:spLocks noGrp="1"/>
          </p:cNvSpPr>
          <p:nvPr>
            <p:ph type="title"/>
          </p:nvPr>
        </p:nvSpPr>
        <p:spPr>
          <a:xfrm>
            <a:off x="2391840" y="2748960"/>
            <a:ext cx="4359960" cy="886680"/>
          </a:xfrm>
          <a:prstGeom prst="rect">
            <a:avLst/>
          </a:prstGeom>
          <a:noFill/>
          <a:ln w="0">
            <a:noFill/>
          </a:ln>
        </p:spPr>
        <p:txBody>
          <a:bodyPr lIns="91440" tIns="91440" rIns="91440" bIns="91440" anchor="t">
            <a:noAutofit/>
          </a:bodyPr>
          <a:lstStyle/>
          <a:p>
            <a:pPr indent="0">
              <a:buNone/>
            </a:pPr>
            <a:r>
              <a:rPr lang="en" sz="4100" b="0" strike="noStrike" spc="-1">
                <a:solidFill>
                  <a:schemeClr val="dk1"/>
                </a:solidFill>
                <a:latin typeface="Arial"/>
              </a:rPr>
              <a:t>Click to edit the title text format</a:t>
            </a:r>
          </a:p>
        </p:txBody>
      </p:sp>
      <p:sp>
        <p:nvSpPr>
          <p:cNvPr id="69" name="PlaceHolder 2"/>
          <p:cNvSpPr>
            <a:spLocks noGrp="1"/>
          </p:cNvSpPr>
          <p:nvPr>
            <p:ph type="title"/>
          </p:nvPr>
        </p:nvSpPr>
        <p:spPr>
          <a:xfrm>
            <a:off x="4026960" y="1550160"/>
            <a:ext cx="1089720" cy="1027440"/>
          </a:xfrm>
          <a:prstGeom prst="rect">
            <a:avLst/>
          </a:prstGeom>
          <a:noFill/>
          <a:ln w="0">
            <a:noFill/>
          </a:ln>
        </p:spPr>
        <p:txBody>
          <a:bodyPr lIns="91440" tIns="91440" rIns="91440" bIns="91440" anchor="ctr">
            <a:noAutofit/>
          </a:bodyPr>
          <a:lstStyle/>
          <a:p>
            <a:pPr indent="0" algn="ctr">
              <a:lnSpc>
                <a:spcPct val="100000"/>
              </a:lnSpc>
              <a:buNone/>
            </a:pPr>
            <a:r>
              <a:rPr lang="en" sz="6000" b="1" strike="noStrike" spc="-1">
                <a:solidFill>
                  <a:schemeClr val="accent3"/>
                </a:solidFill>
                <a:latin typeface="Montserrat"/>
                <a:ea typeface="Montserrat"/>
              </a:rPr>
              <a:t>xx%</a:t>
            </a:r>
            <a:endParaRPr lang="fr-FR" sz="6000" b="0" strike="noStrike" spc="-1">
              <a:solidFill>
                <a:schemeClr val="dk1"/>
              </a:solidFill>
              <a:latin typeface="Arial"/>
            </a:endParaRPr>
          </a:p>
        </p:txBody>
      </p:sp>
      <p:grpSp>
        <p:nvGrpSpPr>
          <p:cNvPr id="70" name="Google Shape;21;p3"/>
          <p:cNvGrpSpPr/>
          <p:nvPr/>
        </p:nvGrpSpPr>
        <p:grpSpPr>
          <a:xfrm>
            <a:off x="-576720" y="-3141360"/>
            <a:ext cx="9846720" cy="9218880"/>
            <a:chOff x="-576720" y="-3141360"/>
            <a:chExt cx="9846720" cy="9218880"/>
          </a:xfrm>
        </p:grpSpPr>
        <p:pic>
          <p:nvPicPr>
            <p:cNvPr id="71" name="Google Shape;22;p3"/>
            <p:cNvPicPr/>
            <p:nvPr/>
          </p:nvPicPr>
          <p:blipFill>
            <a:blip r:embed="rId4"/>
            <a:stretch/>
          </p:blipFill>
          <p:spPr>
            <a:xfrm rot="21021600">
              <a:off x="-363240" y="-2376000"/>
              <a:ext cx="9419760" cy="3343680"/>
            </a:xfrm>
            <a:prstGeom prst="rect">
              <a:avLst/>
            </a:prstGeom>
            <a:ln w="0">
              <a:noFill/>
            </a:ln>
          </p:spPr>
        </p:pic>
        <p:pic>
          <p:nvPicPr>
            <p:cNvPr id="72" name="Google Shape;23;p3"/>
            <p:cNvPicPr/>
            <p:nvPr/>
          </p:nvPicPr>
          <p:blipFill>
            <a:blip r:embed="rId5">
              <a:alphaModFix amt="37000"/>
            </a:blip>
            <a:srcRect l="22932" b="43561"/>
            <a:stretch/>
          </p:blipFill>
          <p:spPr>
            <a:xfrm rot="9226200">
              <a:off x="-245520" y="-450000"/>
              <a:ext cx="4848480" cy="2008800"/>
            </a:xfrm>
            <a:prstGeom prst="rect">
              <a:avLst/>
            </a:prstGeom>
            <a:ln w="0">
              <a:noFill/>
            </a:ln>
          </p:spPr>
        </p:pic>
        <p:pic>
          <p:nvPicPr>
            <p:cNvPr id="73" name="Google Shape;24;p3"/>
            <p:cNvPicPr/>
            <p:nvPr/>
          </p:nvPicPr>
          <p:blipFill>
            <a:blip r:embed="rId6"/>
            <a:stretch/>
          </p:blipFill>
          <p:spPr>
            <a:xfrm>
              <a:off x="4435920" y="3930840"/>
              <a:ext cx="4748400" cy="2146680"/>
            </a:xfrm>
            <a:prstGeom prst="rect">
              <a:avLst/>
            </a:prstGeom>
            <a:ln w="0">
              <a:noFill/>
            </a:ln>
          </p:spPr>
        </p:pic>
      </p:grpSp>
      <p:pic>
        <p:nvPicPr>
          <p:cNvPr id="74" name="Google Shape;25;p3"/>
          <p:cNvPicPr/>
          <p:nvPr/>
        </p:nvPicPr>
        <p:blipFill>
          <a:blip r:embed="rId7">
            <a:alphaModFix amt="31000"/>
          </a:blip>
          <a:stretch/>
        </p:blipFill>
        <p:spPr>
          <a:xfrm rot="1206000">
            <a:off x="-562680" y="3620520"/>
            <a:ext cx="6707160" cy="1915560"/>
          </a:xfrm>
          <a:prstGeom prst="rect">
            <a:avLst/>
          </a:prstGeom>
          <a:ln w="0">
            <a:noFill/>
          </a:ln>
        </p:spPr>
      </p:pic>
      <p:sp>
        <p:nvSpPr>
          <p:cNvPr id="75"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 sz="14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4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4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6" name="Google Shape;168;p21"/>
          <p:cNvPicPr/>
          <p:nvPr/>
        </p:nvPicPr>
        <p:blipFill>
          <a:blip r:embed="rId3"/>
          <a:stretch/>
        </p:blipFill>
        <p:spPr>
          <a:xfrm>
            <a:off x="1800" y="0"/>
            <a:ext cx="9140040" cy="5143320"/>
          </a:xfrm>
          <a:prstGeom prst="rect">
            <a:avLst/>
          </a:prstGeom>
          <a:ln w="0">
            <a:noFill/>
          </a:ln>
        </p:spPr>
      </p:pic>
      <p:sp>
        <p:nvSpPr>
          <p:cNvPr id="77"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78" name="Google Shape;182;p21"/>
          <p:cNvGrpSpPr/>
          <p:nvPr/>
        </p:nvGrpSpPr>
        <p:grpSpPr>
          <a:xfrm>
            <a:off x="-1114920" y="-1796400"/>
            <a:ext cx="11678040" cy="4399200"/>
            <a:chOff x="-1114920" y="-1796400"/>
            <a:chExt cx="11678040" cy="4399200"/>
          </a:xfrm>
        </p:grpSpPr>
        <p:pic>
          <p:nvPicPr>
            <p:cNvPr id="79" name="Google Shape;183;p21"/>
            <p:cNvPicPr/>
            <p:nvPr/>
          </p:nvPicPr>
          <p:blipFill>
            <a:blip r:embed="rId4">
              <a:alphaModFix amt="84000"/>
            </a:blip>
            <a:srcRect l="22932" b="43561"/>
            <a:stretch/>
          </p:blipFill>
          <p:spPr>
            <a:xfrm rot="9370200">
              <a:off x="-905040" y="-853920"/>
              <a:ext cx="5110560" cy="2117520"/>
            </a:xfrm>
            <a:prstGeom prst="rect">
              <a:avLst/>
            </a:prstGeom>
            <a:ln w="0">
              <a:noFill/>
            </a:ln>
          </p:spPr>
        </p:pic>
        <p:pic>
          <p:nvPicPr>
            <p:cNvPr id="80" name="Google Shape;184;p21"/>
            <p:cNvPicPr/>
            <p:nvPr/>
          </p:nvPicPr>
          <p:blipFill>
            <a:blip r:embed="rId5">
              <a:alphaModFix amt="17000"/>
            </a:blip>
            <a:stretch/>
          </p:blipFill>
          <p:spPr>
            <a:xfrm rot="12285600" flipH="1">
              <a:off x="5240520" y="-566640"/>
              <a:ext cx="5095080" cy="220392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1" name="Google Shape;186;p22"/>
          <p:cNvPicPr/>
          <p:nvPr/>
        </p:nvPicPr>
        <p:blipFill>
          <a:blip r:embed="rId3"/>
          <a:stretch/>
        </p:blipFill>
        <p:spPr>
          <a:xfrm>
            <a:off x="1800" y="0"/>
            <a:ext cx="9140040" cy="5143320"/>
          </a:xfrm>
          <a:prstGeom prst="rect">
            <a:avLst/>
          </a:prstGeom>
          <a:ln w="0">
            <a:noFill/>
          </a:ln>
        </p:spPr>
      </p:pic>
      <p:sp>
        <p:nvSpPr>
          <p:cNvPr id="82" name="PlaceHolder 1"/>
          <p:cNvSpPr>
            <a:spLocks noGrp="1"/>
          </p:cNvSpPr>
          <p:nvPr>
            <p:ph type="body"/>
          </p:nvPr>
        </p:nvSpPr>
        <p:spPr>
          <a:xfrm>
            <a:off x="917280" y="1658880"/>
            <a:ext cx="4462200" cy="292608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
        <p:nvSpPr>
          <p:cNvPr id="83" name="PlaceHolder 2"/>
          <p:cNvSpPr>
            <a:spLocks noGrp="1"/>
          </p:cNvSpPr>
          <p:nvPr>
            <p:ph type="title"/>
          </p:nvPr>
        </p:nvSpPr>
        <p:spPr>
          <a:xfrm>
            <a:off x="917280" y="534960"/>
            <a:ext cx="3321360" cy="11466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84" name="Google Shape;189;p22"/>
          <p:cNvGrpSpPr/>
          <p:nvPr/>
        </p:nvGrpSpPr>
        <p:grpSpPr>
          <a:xfrm>
            <a:off x="-1303560" y="-1943280"/>
            <a:ext cx="12059640" cy="8490960"/>
            <a:chOff x="-1303560" y="-1943280"/>
            <a:chExt cx="12059640" cy="8490960"/>
          </a:xfrm>
        </p:grpSpPr>
        <p:pic>
          <p:nvPicPr>
            <p:cNvPr id="85" name="Google Shape;190;p22"/>
            <p:cNvPicPr/>
            <p:nvPr/>
          </p:nvPicPr>
          <p:blipFill>
            <a:blip r:embed="rId4">
              <a:alphaModFix amt="44000"/>
            </a:blip>
            <a:srcRect l="22932" b="43561"/>
            <a:stretch/>
          </p:blipFill>
          <p:spPr>
            <a:xfrm rot="20155800">
              <a:off x="4570920" y="2981160"/>
              <a:ext cx="5941440" cy="2462040"/>
            </a:xfrm>
            <a:prstGeom prst="rect">
              <a:avLst/>
            </a:prstGeom>
            <a:ln w="0">
              <a:noFill/>
            </a:ln>
          </p:spPr>
        </p:pic>
        <p:pic>
          <p:nvPicPr>
            <p:cNvPr id="86" name="Google Shape;191;p22"/>
            <p:cNvPicPr/>
            <p:nvPr/>
          </p:nvPicPr>
          <p:blipFill>
            <a:blip r:embed="rId5">
              <a:alphaModFix amt="31000"/>
            </a:blip>
            <a:stretch/>
          </p:blipFill>
          <p:spPr>
            <a:xfrm rot="20928600">
              <a:off x="-1181160" y="-1310400"/>
              <a:ext cx="6707160" cy="1915560"/>
            </a:xfrm>
            <a:prstGeom prst="rect">
              <a:avLst/>
            </a:prstGeom>
            <a:ln w="0">
              <a:noFill/>
            </a:ln>
          </p:spPr>
        </p:pic>
      </p:grpSp>
      <p:pic>
        <p:nvPicPr>
          <p:cNvPr id="87" name="Google Shape;192;p22"/>
          <p:cNvPicPr/>
          <p:nvPr/>
        </p:nvPicPr>
        <p:blipFill>
          <a:blip r:embed="rId6"/>
          <a:srcRect r="36313"/>
          <a:stretch/>
        </p:blipFill>
        <p:spPr>
          <a:xfrm rot="4432200">
            <a:off x="4563360" y="824400"/>
            <a:ext cx="5998680" cy="334368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8" name="Google Shape;194;p23"/>
          <p:cNvPicPr/>
          <p:nvPr/>
        </p:nvPicPr>
        <p:blipFill>
          <a:blip r:embed="rId3"/>
          <a:stretch/>
        </p:blipFill>
        <p:spPr>
          <a:xfrm>
            <a:off x="1800" y="0"/>
            <a:ext cx="9140040" cy="5143320"/>
          </a:xfrm>
          <a:prstGeom prst="rect">
            <a:avLst/>
          </a:prstGeom>
          <a:ln w="0">
            <a:noFill/>
          </a:ln>
        </p:spPr>
      </p:pic>
      <p:grpSp>
        <p:nvGrpSpPr>
          <p:cNvPr id="89" name="Google Shape;195;p23"/>
          <p:cNvGrpSpPr/>
          <p:nvPr/>
        </p:nvGrpSpPr>
        <p:grpSpPr>
          <a:xfrm>
            <a:off x="-630000" y="-1157400"/>
            <a:ext cx="10897920" cy="7275960"/>
            <a:chOff x="-630000" y="-1157400"/>
            <a:chExt cx="10897920" cy="7275960"/>
          </a:xfrm>
        </p:grpSpPr>
        <p:pic>
          <p:nvPicPr>
            <p:cNvPr id="90" name="Google Shape;196;p23"/>
            <p:cNvPicPr/>
            <p:nvPr/>
          </p:nvPicPr>
          <p:blipFill>
            <a:blip r:embed="rId4"/>
            <a:srcRect l="22932" b="43561"/>
            <a:stretch/>
          </p:blipFill>
          <p:spPr>
            <a:xfrm rot="1806000" flipH="1">
              <a:off x="-453240" y="3029040"/>
              <a:ext cx="4848480" cy="2008800"/>
            </a:xfrm>
            <a:prstGeom prst="rect">
              <a:avLst/>
            </a:prstGeom>
            <a:ln w="0">
              <a:noFill/>
            </a:ln>
          </p:spPr>
        </p:pic>
        <p:pic>
          <p:nvPicPr>
            <p:cNvPr id="91" name="Google Shape;197;p23"/>
            <p:cNvPicPr/>
            <p:nvPr/>
          </p:nvPicPr>
          <p:blipFill>
            <a:blip r:embed="rId5">
              <a:alphaModFix amt="31000"/>
            </a:blip>
            <a:stretch/>
          </p:blipFill>
          <p:spPr>
            <a:xfrm flipH="1">
              <a:off x="5172840" y="-1157400"/>
              <a:ext cx="5095080" cy="2203920"/>
            </a:xfrm>
            <a:prstGeom prst="rect">
              <a:avLst/>
            </a:prstGeom>
            <a:ln w="0">
              <a:noFill/>
            </a:ln>
          </p:spPr>
        </p:pic>
      </p:grpSp>
      <p:sp>
        <p:nvSpPr>
          <p:cNvPr id="92" name="PlaceHolder 1"/>
          <p:cNvSpPr>
            <a:spLocks noGrp="1"/>
          </p:cNvSpPr>
          <p:nvPr>
            <p:ph type="body"/>
          </p:nvPr>
        </p:nvSpPr>
        <p:spPr>
          <a:xfrm>
            <a:off x="917280" y="1658880"/>
            <a:ext cx="4462200" cy="292608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
        <p:nvSpPr>
          <p:cNvPr id="93" name="PlaceHolder 2"/>
          <p:cNvSpPr>
            <a:spLocks noGrp="1"/>
          </p:cNvSpPr>
          <p:nvPr>
            <p:ph type="title"/>
          </p:nvPr>
        </p:nvSpPr>
        <p:spPr>
          <a:xfrm>
            <a:off x="917280" y="534960"/>
            <a:ext cx="4462200" cy="11466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sp>
        <p:nvSpPr>
          <p:cNvPr id="94" name="PlaceHolder 3"/>
          <p:cNvSpPr>
            <a:spLocks noGrp="1"/>
          </p:cNvSpPr>
          <p:nvPr>
            <p:ph type="body"/>
          </p:nvPr>
        </p:nvSpPr>
        <p:spPr>
          <a:xfrm>
            <a:off x="5616720" y="534960"/>
            <a:ext cx="3061080" cy="4050000"/>
          </a:xfrm>
          <a:prstGeom prst="rect">
            <a:avLst/>
          </a:prstGeom>
          <a:noFill/>
          <a:ln w="0">
            <a:noFill/>
          </a:ln>
        </p:spPr>
        <p:txBody>
          <a:bodyPr lIns="90000" tIns="45000" rIns="90000" bIns="45000" anchor="t">
            <a:normAutofit fontScale="62222" lnSpcReduction="10000"/>
          </a:bodyPr>
          <a:lstStyle/>
          <a:p>
            <a:pPr marL="432000" indent="-324000">
              <a:spcBef>
                <a:spcPts val="1417"/>
              </a:spcBef>
              <a:buClr>
                <a:srgbClr val="FFFFFF"/>
              </a:buClr>
              <a:buSzPct val="45000"/>
              <a:buFont typeface="Wingdings" charset="2"/>
              <a:buChar char=""/>
            </a:pPr>
            <a:r>
              <a:rPr lang="en"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2" name="Google Shape;210;p25"/>
          <p:cNvPicPr/>
          <p:nvPr/>
        </p:nvPicPr>
        <p:blipFill>
          <a:blip r:embed="rId3"/>
          <a:stretch/>
        </p:blipFill>
        <p:spPr>
          <a:xfrm>
            <a:off x="1800" y="0"/>
            <a:ext cx="9140040" cy="5143320"/>
          </a:xfrm>
          <a:prstGeom prst="rect">
            <a:avLst/>
          </a:prstGeom>
          <a:ln w="0">
            <a:noFill/>
          </a:ln>
        </p:spPr>
      </p:pic>
      <p:grpSp>
        <p:nvGrpSpPr>
          <p:cNvPr id="103" name="Google Shape;211;p25"/>
          <p:cNvGrpSpPr/>
          <p:nvPr/>
        </p:nvGrpSpPr>
        <p:grpSpPr>
          <a:xfrm>
            <a:off x="-798480" y="-1628280"/>
            <a:ext cx="12666600" cy="8308800"/>
            <a:chOff x="-798480" y="-1628280"/>
            <a:chExt cx="12666600" cy="8308800"/>
          </a:xfrm>
        </p:grpSpPr>
        <p:pic>
          <p:nvPicPr>
            <p:cNvPr id="104" name="Google Shape;212;p25"/>
            <p:cNvPicPr/>
            <p:nvPr/>
          </p:nvPicPr>
          <p:blipFill>
            <a:blip r:embed="rId4">
              <a:alphaModFix amt="93000"/>
            </a:blip>
            <a:stretch/>
          </p:blipFill>
          <p:spPr>
            <a:xfrm rot="12328800" flipH="1">
              <a:off x="5074920" y="-278640"/>
              <a:ext cx="6707160" cy="1915560"/>
            </a:xfrm>
            <a:prstGeom prst="rect">
              <a:avLst/>
            </a:prstGeom>
            <a:ln w="0">
              <a:noFill/>
            </a:ln>
          </p:spPr>
        </p:pic>
        <p:pic>
          <p:nvPicPr>
            <p:cNvPr id="105" name="Google Shape;213;p25"/>
            <p:cNvPicPr/>
            <p:nvPr/>
          </p:nvPicPr>
          <p:blipFill>
            <a:blip r:embed="rId5">
              <a:alphaModFix amt="71000"/>
            </a:blip>
            <a:srcRect l="22932" b="43561"/>
            <a:stretch/>
          </p:blipFill>
          <p:spPr>
            <a:xfrm rot="1872600" flipH="1">
              <a:off x="-592200" y="2890440"/>
              <a:ext cx="5889960" cy="244044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6" name="Google Shape;215;p26"/>
          <p:cNvPicPr/>
          <p:nvPr/>
        </p:nvPicPr>
        <p:blipFill>
          <a:blip r:embed="rId3"/>
          <a:stretch/>
        </p:blipFill>
        <p:spPr>
          <a:xfrm>
            <a:off x="1800" y="0"/>
            <a:ext cx="9140040" cy="5143320"/>
          </a:xfrm>
          <a:prstGeom prst="rect">
            <a:avLst/>
          </a:prstGeom>
          <a:ln w="0">
            <a:noFill/>
          </a:ln>
        </p:spPr>
      </p:pic>
      <p:grpSp>
        <p:nvGrpSpPr>
          <p:cNvPr id="107" name="Google Shape;216;p26"/>
          <p:cNvGrpSpPr/>
          <p:nvPr/>
        </p:nvGrpSpPr>
        <p:grpSpPr>
          <a:xfrm>
            <a:off x="-1374120" y="-1447200"/>
            <a:ext cx="11959920" cy="7888320"/>
            <a:chOff x="-1374120" y="-1447200"/>
            <a:chExt cx="11959920" cy="7888320"/>
          </a:xfrm>
        </p:grpSpPr>
        <p:pic>
          <p:nvPicPr>
            <p:cNvPr id="108" name="Google Shape;217;p26"/>
            <p:cNvPicPr/>
            <p:nvPr/>
          </p:nvPicPr>
          <p:blipFill>
            <a:blip r:embed="rId4"/>
            <a:srcRect r="23297"/>
            <a:stretch/>
          </p:blipFill>
          <p:spPr>
            <a:xfrm rot="7875600" flipH="1">
              <a:off x="-1347480" y="698760"/>
              <a:ext cx="7224840" cy="3343680"/>
            </a:xfrm>
            <a:prstGeom prst="rect">
              <a:avLst/>
            </a:prstGeom>
            <a:ln w="0">
              <a:noFill/>
            </a:ln>
          </p:spPr>
        </p:pic>
        <p:grpSp>
          <p:nvGrpSpPr>
            <p:cNvPr id="109" name="Google Shape;218;p26"/>
            <p:cNvGrpSpPr/>
            <p:nvPr/>
          </p:nvGrpSpPr>
          <p:grpSpPr>
            <a:xfrm>
              <a:off x="-1095120" y="1561320"/>
              <a:ext cx="11680920" cy="4879800"/>
              <a:chOff x="-1095120" y="1561320"/>
              <a:chExt cx="11680920" cy="4879800"/>
            </a:xfrm>
          </p:grpSpPr>
          <p:pic>
            <p:nvPicPr>
              <p:cNvPr id="110" name="Google Shape;219;p26"/>
              <p:cNvPicPr/>
              <p:nvPr/>
            </p:nvPicPr>
            <p:blipFill>
              <a:blip r:embed="rId5">
                <a:alphaModFix amt="44000"/>
              </a:blip>
              <a:srcRect l="32833" b="43561"/>
              <a:stretch/>
            </p:blipFill>
            <p:spPr>
              <a:xfrm rot="1413600">
                <a:off x="-818640" y="2493360"/>
                <a:ext cx="5177880" cy="2462040"/>
              </a:xfrm>
              <a:prstGeom prst="rect">
                <a:avLst/>
              </a:prstGeom>
              <a:ln w="0">
                <a:noFill/>
              </a:ln>
            </p:spPr>
          </p:pic>
          <p:pic>
            <p:nvPicPr>
              <p:cNvPr id="111" name="Google Shape;220;p26"/>
              <p:cNvPicPr/>
              <p:nvPr/>
            </p:nvPicPr>
            <p:blipFill>
              <a:blip r:embed="rId6">
                <a:alphaModFix amt="31000"/>
              </a:blip>
              <a:srcRect l="48473"/>
              <a:stretch/>
            </p:blipFill>
            <p:spPr>
              <a:xfrm rot="7511400" flipH="1">
                <a:off x="7079760" y="3519360"/>
                <a:ext cx="3455280" cy="1915560"/>
              </a:xfrm>
              <a:prstGeom prst="rect">
                <a:avLst/>
              </a:prstGeom>
              <a:ln w="0">
                <a:noFill/>
              </a:ln>
            </p:spPr>
          </p:pic>
        </p:grpSp>
      </p:gr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2" name="Google Shape;27;p4"/>
          <p:cNvPicPr/>
          <p:nvPr/>
        </p:nvPicPr>
        <p:blipFill>
          <a:blip r:embed="rId3"/>
          <a:stretch/>
        </p:blipFill>
        <p:spPr>
          <a:xfrm>
            <a:off x="1800" y="0"/>
            <a:ext cx="9140040" cy="5143320"/>
          </a:xfrm>
          <a:prstGeom prst="rect">
            <a:avLst/>
          </a:prstGeom>
          <a:ln w="0">
            <a:noFill/>
          </a:ln>
        </p:spPr>
      </p:pic>
      <p:sp>
        <p:nvSpPr>
          <p:cNvPr id="113" name="PlaceHolder 1"/>
          <p:cNvSpPr>
            <a:spLocks noGrp="1"/>
          </p:cNvSpPr>
          <p:nvPr>
            <p:ph type="body"/>
          </p:nvPr>
        </p:nvSpPr>
        <p:spPr>
          <a:xfrm>
            <a:off x="720000" y="1152360"/>
            <a:ext cx="7703640" cy="341604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
        <p:nvSpPr>
          <p:cNvPr id="114" name="PlaceHolder 2"/>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7" name="Google Shape;31;p5"/>
          <p:cNvPicPr/>
          <p:nvPr/>
        </p:nvPicPr>
        <p:blipFill>
          <a:blip r:embed="rId3"/>
          <a:stretch/>
        </p:blipFill>
        <p:spPr>
          <a:xfrm>
            <a:off x="1800" y="0"/>
            <a:ext cx="9140040" cy="5143320"/>
          </a:xfrm>
          <a:prstGeom prst="rect">
            <a:avLst/>
          </a:prstGeom>
          <a:ln w="0">
            <a:noFill/>
          </a:ln>
        </p:spPr>
      </p:pic>
      <p:sp>
        <p:nvSpPr>
          <p:cNvPr id="118"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119" name="Google Shape;37;p5"/>
          <p:cNvGrpSpPr/>
          <p:nvPr/>
        </p:nvGrpSpPr>
        <p:grpSpPr>
          <a:xfrm>
            <a:off x="-545400" y="-1792080"/>
            <a:ext cx="13132080" cy="7616520"/>
            <a:chOff x="-545400" y="-1792080"/>
            <a:chExt cx="13132080" cy="7616520"/>
          </a:xfrm>
        </p:grpSpPr>
        <p:pic>
          <p:nvPicPr>
            <p:cNvPr id="120" name="Google Shape;38;p5"/>
            <p:cNvPicPr/>
            <p:nvPr/>
          </p:nvPicPr>
          <p:blipFill>
            <a:blip r:embed="rId4">
              <a:alphaModFix amt="17000"/>
            </a:blip>
            <a:stretch/>
          </p:blipFill>
          <p:spPr>
            <a:xfrm rot="21090000" flipH="1">
              <a:off x="5196600" y="-939240"/>
              <a:ext cx="5095080" cy="2203920"/>
            </a:xfrm>
            <a:prstGeom prst="rect">
              <a:avLst/>
            </a:prstGeom>
            <a:ln w="0">
              <a:noFill/>
            </a:ln>
          </p:spPr>
        </p:pic>
        <p:pic>
          <p:nvPicPr>
            <p:cNvPr id="121" name="Google Shape;39;p5"/>
            <p:cNvPicPr/>
            <p:nvPr/>
          </p:nvPicPr>
          <p:blipFill>
            <a:blip r:embed="rId5">
              <a:alphaModFix amt="84000"/>
            </a:blip>
            <a:srcRect l="22932" b="43561"/>
            <a:stretch/>
          </p:blipFill>
          <p:spPr>
            <a:xfrm rot="397800">
              <a:off x="-440280" y="3418560"/>
              <a:ext cx="5110560" cy="2117520"/>
            </a:xfrm>
            <a:prstGeom prst="rect">
              <a:avLst/>
            </a:prstGeom>
            <a:ln w="0">
              <a:noFill/>
            </a:ln>
          </p:spPr>
        </p:pic>
        <p:pic>
          <p:nvPicPr>
            <p:cNvPr id="122" name="Google Shape;40;p5"/>
            <p:cNvPicPr/>
            <p:nvPr/>
          </p:nvPicPr>
          <p:blipFill>
            <a:blip r:embed="rId6">
              <a:alphaModFix amt="83000"/>
            </a:blip>
            <a:stretch/>
          </p:blipFill>
          <p:spPr>
            <a:xfrm rot="1507800" flipH="1">
              <a:off x="5789880" y="-458280"/>
              <a:ext cx="6707160" cy="191556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 name="Google Shape;72;p11"/>
          <p:cNvPicPr/>
          <p:nvPr/>
        </p:nvPicPr>
        <p:blipFill>
          <a:blip r:embed="rId3"/>
          <a:stretch/>
        </p:blipFill>
        <p:spPr>
          <a:xfrm>
            <a:off x="1800" y="0"/>
            <a:ext cx="9140040" cy="5143320"/>
          </a:xfrm>
          <a:prstGeom prst="rect">
            <a:avLst/>
          </a:prstGeom>
          <a:ln w="0">
            <a:noFill/>
          </a:ln>
        </p:spPr>
      </p:pic>
      <p:sp>
        <p:nvSpPr>
          <p:cNvPr id="11" name="PlaceHolder 1"/>
          <p:cNvSpPr>
            <a:spLocks noGrp="1"/>
          </p:cNvSpPr>
          <p:nvPr>
            <p:ph type="title"/>
          </p:nvPr>
        </p:nvSpPr>
        <p:spPr>
          <a:xfrm>
            <a:off x="3813840" y="1740960"/>
            <a:ext cx="4576320" cy="936000"/>
          </a:xfrm>
          <a:prstGeom prst="rect">
            <a:avLst/>
          </a:prstGeom>
          <a:noFill/>
          <a:ln w="0">
            <a:noFill/>
          </a:ln>
        </p:spPr>
        <p:txBody>
          <a:bodyPr lIns="91440" tIns="91440" rIns="91440" bIns="91440" anchor="ctr">
            <a:noAutofit/>
          </a:bodyPr>
          <a:lstStyle/>
          <a:p>
            <a:pPr indent="0" algn="ctr">
              <a:lnSpc>
                <a:spcPct val="100000"/>
              </a:lnSpc>
              <a:buNone/>
            </a:pPr>
            <a:r>
              <a:rPr lang="en" sz="6000" b="1" strike="noStrike" spc="-1">
                <a:solidFill>
                  <a:schemeClr val="accent3"/>
                </a:solidFill>
                <a:latin typeface="Montserrat"/>
                <a:ea typeface="Montserrat"/>
              </a:rPr>
              <a:t>xx%</a:t>
            </a:r>
            <a:endParaRPr lang="fr-FR" sz="6000" b="0" strike="noStrike" spc="-1">
              <a:solidFill>
                <a:schemeClr val="dk1"/>
              </a:solidFill>
              <a:latin typeface="Arial"/>
            </a:endParaRPr>
          </a:p>
        </p:txBody>
      </p:sp>
      <p:grpSp>
        <p:nvGrpSpPr>
          <p:cNvPr id="12" name="Google Shape;75;p11"/>
          <p:cNvGrpSpPr/>
          <p:nvPr/>
        </p:nvGrpSpPr>
        <p:grpSpPr>
          <a:xfrm>
            <a:off x="-1374120" y="-1447200"/>
            <a:ext cx="11959920" cy="7888320"/>
            <a:chOff x="-1374120" y="-1447200"/>
            <a:chExt cx="11959920" cy="7888320"/>
          </a:xfrm>
        </p:grpSpPr>
        <p:pic>
          <p:nvPicPr>
            <p:cNvPr id="13" name="Google Shape;76;p11"/>
            <p:cNvPicPr/>
            <p:nvPr/>
          </p:nvPicPr>
          <p:blipFill>
            <a:blip r:embed="rId4"/>
            <a:srcRect r="23297"/>
            <a:stretch/>
          </p:blipFill>
          <p:spPr>
            <a:xfrm rot="7875600" flipH="1">
              <a:off x="-1347480" y="698760"/>
              <a:ext cx="7224840" cy="3343680"/>
            </a:xfrm>
            <a:prstGeom prst="rect">
              <a:avLst/>
            </a:prstGeom>
            <a:ln w="0">
              <a:noFill/>
            </a:ln>
          </p:spPr>
        </p:pic>
        <p:grpSp>
          <p:nvGrpSpPr>
            <p:cNvPr id="14" name="Google Shape;77;p11"/>
            <p:cNvGrpSpPr/>
            <p:nvPr/>
          </p:nvGrpSpPr>
          <p:grpSpPr>
            <a:xfrm>
              <a:off x="-1095120" y="1561320"/>
              <a:ext cx="11680920" cy="4879800"/>
              <a:chOff x="-1095120" y="1561320"/>
              <a:chExt cx="11680920" cy="4879800"/>
            </a:xfrm>
          </p:grpSpPr>
          <p:pic>
            <p:nvPicPr>
              <p:cNvPr id="15" name="Google Shape;78;p11"/>
              <p:cNvPicPr/>
              <p:nvPr/>
            </p:nvPicPr>
            <p:blipFill>
              <a:blip r:embed="rId5">
                <a:alphaModFix amt="44000"/>
              </a:blip>
              <a:srcRect l="32833" b="43561"/>
              <a:stretch/>
            </p:blipFill>
            <p:spPr>
              <a:xfrm rot="1413600">
                <a:off x="-818640" y="2493360"/>
                <a:ext cx="5177880" cy="2462040"/>
              </a:xfrm>
              <a:prstGeom prst="rect">
                <a:avLst/>
              </a:prstGeom>
              <a:ln w="0">
                <a:noFill/>
              </a:ln>
            </p:spPr>
          </p:pic>
          <p:pic>
            <p:nvPicPr>
              <p:cNvPr id="16" name="Google Shape;79;p11"/>
              <p:cNvPicPr/>
              <p:nvPr/>
            </p:nvPicPr>
            <p:blipFill>
              <a:blip r:embed="rId6">
                <a:alphaModFix amt="31000"/>
              </a:blip>
              <a:srcRect l="48473"/>
              <a:stretch/>
            </p:blipFill>
            <p:spPr>
              <a:xfrm rot="7511400" flipH="1">
                <a:off x="7079760" y="3519360"/>
                <a:ext cx="3455280" cy="1915560"/>
              </a:xfrm>
              <a:prstGeom prst="rect">
                <a:avLst/>
              </a:prstGeom>
              <a:ln w="0">
                <a:noFill/>
              </a:ln>
            </p:spPr>
          </p:pic>
        </p:grpSp>
      </p:gr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26" name="Google Shape;42;p6"/>
          <p:cNvPicPr/>
          <p:nvPr/>
        </p:nvPicPr>
        <p:blipFill>
          <a:blip r:embed="rId3"/>
          <a:stretch/>
        </p:blipFill>
        <p:spPr>
          <a:xfrm>
            <a:off x="1800" y="0"/>
            <a:ext cx="9140040" cy="5143320"/>
          </a:xfrm>
          <a:prstGeom prst="rect">
            <a:avLst/>
          </a:prstGeom>
          <a:ln w="0">
            <a:noFill/>
          </a:ln>
        </p:spPr>
      </p:pic>
      <p:sp>
        <p:nvSpPr>
          <p:cNvPr id="127"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pic>
        <p:nvPicPr>
          <p:cNvPr id="128" name="Google Shape;44;p6"/>
          <p:cNvPicPr/>
          <p:nvPr/>
        </p:nvPicPr>
        <p:blipFill>
          <a:blip r:embed="rId4">
            <a:alphaModFix amt="31000"/>
          </a:blip>
          <a:stretch/>
        </p:blipFill>
        <p:spPr>
          <a:xfrm rot="21197400">
            <a:off x="-1955880" y="-1258920"/>
            <a:ext cx="5095080" cy="22039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30" name="Google Shape;46;p7"/>
          <p:cNvPicPr/>
          <p:nvPr/>
        </p:nvPicPr>
        <p:blipFill>
          <a:blip r:embed="rId3"/>
          <a:stretch/>
        </p:blipFill>
        <p:spPr>
          <a:xfrm>
            <a:off x="1800" y="0"/>
            <a:ext cx="9140040" cy="5143320"/>
          </a:xfrm>
          <a:prstGeom prst="rect">
            <a:avLst/>
          </a:prstGeom>
          <a:ln w="0">
            <a:noFill/>
          </a:ln>
        </p:spPr>
      </p:pic>
      <p:sp>
        <p:nvSpPr>
          <p:cNvPr id="131" name="PlaceHolder 1"/>
          <p:cNvSpPr>
            <a:spLocks noGrp="1"/>
          </p:cNvSpPr>
          <p:nvPr>
            <p:ph type="body"/>
          </p:nvPr>
        </p:nvSpPr>
        <p:spPr>
          <a:xfrm>
            <a:off x="917280" y="1658880"/>
            <a:ext cx="4462200" cy="292608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
        <p:nvSpPr>
          <p:cNvPr id="132" name="PlaceHolder 2"/>
          <p:cNvSpPr>
            <a:spLocks noGrp="1"/>
          </p:cNvSpPr>
          <p:nvPr>
            <p:ph type="title"/>
          </p:nvPr>
        </p:nvSpPr>
        <p:spPr>
          <a:xfrm>
            <a:off x="917280" y="534960"/>
            <a:ext cx="3321360" cy="11466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133" name="Google Shape;49;p7"/>
          <p:cNvGrpSpPr/>
          <p:nvPr/>
        </p:nvGrpSpPr>
        <p:grpSpPr>
          <a:xfrm>
            <a:off x="-1303560" y="-1943280"/>
            <a:ext cx="12059640" cy="8490960"/>
            <a:chOff x="-1303560" y="-1943280"/>
            <a:chExt cx="12059640" cy="8490960"/>
          </a:xfrm>
        </p:grpSpPr>
        <p:pic>
          <p:nvPicPr>
            <p:cNvPr id="134" name="Google Shape;50;p7"/>
            <p:cNvPicPr/>
            <p:nvPr/>
          </p:nvPicPr>
          <p:blipFill>
            <a:blip r:embed="rId4">
              <a:alphaModFix amt="44000"/>
            </a:blip>
            <a:srcRect l="22932" b="43561"/>
            <a:stretch/>
          </p:blipFill>
          <p:spPr>
            <a:xfrm rot="20155800">
              <a:off x="4570920" y="2981160"/>
              <a:ext cx="5941440" cy="2462040"/>
            </a:xfrm>
            <a:prstGeom prst="rect">
              <a:avLst/>
            </a:prstGeom>
            <a:ln w="0">
              <a:noFill/>
            </a:ln>
          </p:spPr>
        </p:pic>
        <p:pic>
          <p:nvPicPr>
            <p:cNvPr id="135" name="Google Shape;51;p7"/>
            <p:cNvPicPr/>
            <p:nvPr/>
          </p:nvPicPr>
          <p:blipFill>
            <a:blip r:embed="rId5">
              <a:alphaModFix amt="31000"/>
            </a:blip>
            <a:stretch/>
          </p:blipFill>
          <p:spPr>
            <a:xfrm rot="20928600">
              <a:off x="-1181160" y="-1310400"/>
              <a:ext cx="6707160" cy="191556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36" name="Google Shape;53;p8"/>
          <p:cNvPicPr/>
          <p:nvPr/>
        </p:nvPicPr>
        <p:blipFill>
          <a:blip r:embed="rId3"/>
          <a:stretch/>
        </p:blipFill>
        <p:spPr>
          <a:xfrm>
            <a:off x="1800" y="0"/>
            <a:ext cx="9140040" cy="5143320"/>
          </a:xfrm>
          <a:prstGeom prst="rect">
            <a:avLst/>
          </a:prstGeom>
          <a:ln w="0">
            <a:noFill/>
          </a:ln>
        </p:spPr>
      </p:pic>
      <p:sp>
        <p:nvSpPr>
          <p:cNvPr id="137" name="PlaceHolder 1"/>
          <p:cNvSpPr>
            <a:spLocks noGrp="1"/>
          </p:cNvSpPr>
          <p:nvPr>
            <p:ph type="title"/>
          </p:nvPr>
        </p:nvSpPr>
        <p:spPr>
          <a:xfrm>
            <a:off x="1388160" y="1307160"/>
            <a:ext cx="6367320" cy="2529000"/>
          </a:xfrm>
          <a:prstGeom prst="rect">
            <a:avLst/>
          </a:prstGeom>
          <a:noFill/>
          <a:ln w="0">
            <a:noFill/>
          </a:ln>
        </p:spPr>
        <p:txBody>
          <a:bodyPr lIns="91440" tIns="91440" rIns="91440" bIns="91440" anchor="ctr">
            <a:noAutofit/>
          </a:bodyPr>
          <a:lstStyle/>
          <a:p>
            <a:pPr indent="0">
              <a:buNone/>
            </a:pPr>
            <a:r>
              <a:rPr lang="en" sz="6000" b="0" strike="noStrike" spc="-1">
                <a:solidFill>
                  <a:schemeClr val="dk1"/>
                </a:solidFill>
                <a:latin typeface="Arial"/>
              </a:rPr>
              <a:t>Click to edit the title text format</a:t>
            </a:r>
          </a:p>
        </p:txBody>
      </p:sp>
      <p:grpSp>
        <p:nvGrpSpPr>
          <p:cNvPr id="138" name="Google Shape;55;p8"/>
          <p:cNvGrpSpPr/>
          <p:nvPr/>
        </p:nvGrpSpPr>
        <p:grpSpPr>
          <a:xfrm>
            <a:off x="-1161000" y="-559800"/>
            <a:ext cx="10569600" cy="6823080"/>
            <a:chOff x="-1161000" y="-559800"/>
            <a:chExt cx="10569600" cy="6823080"/>
          </a:xfrm>
        </p:grpSpPr>
        <p:pic>
          <p:nvPicPr>
            <p:cNvPr id="139" name="Google Shape;56;p8"/>
            <p:cNvPicPr/>
            <p:nvPr/>
          </p:nvPicPr>
          <p:blipFill>
            <a:blip r:embed="rId4"/>
            <a:srcRect t="8682" b="25474"/>
            <a:stretch/>
          </p:blipFill>
          <p:spPr>
            <a:xfrm rot="10800000">
              <a:off x="-159840" y="-9000"/>
              <a:ext cx="9419760" cy="2201040"/>
            </a:xfrm>
            <a:prstGeom prst="rect">
              <a:avLst/>
            </a:prstGeom>
            <a:ln w="0">
              <a:noFill/>
            </a:ln>
          </p:spPr>
        </p:pic>
        <p:pic>
          <p:nvPicPr>
            <p:cNvPr id="140" name="Google Shape;57;p8"/>
            <p:cNvPicPr/>
            <p:nvPr/>
          </p:nvPicPr>
          <p:blipFill>
            <a:blip r:embed="rId5">
              <a:alphaModFix amt="37000"/>
            </a:blip>
            <a:srcRect l="22932" b="43561"/>
            <a:stretch/>
          </p:blipFill>
          <p:spPr>
            <a:xfrm rot="11197800">
              <a:off x="5264280" y="-330840"/>
              <a:ext cx="4060440" cy="1682280"/>
            </a:xfrm>
            <a:prstGeom prst="rect">
              <a:avLst/>
            </a:prstGeom>
            <a:ln w="0">
              <a:noFill/>
            </a:ln>
          </p:spPr>
        </p:pic>
        <p:pic>
          <p:nvPicPr>
            <p:cNvPr id="141" name="Google Shape;58;p8"/>
            <p:cNvPicPr/>
            <p:nvPr/>
          </p:nvPicPr>
          <p:blipFill>
            <a:blip r:embed="rId6">
              <a:alphaModFix amt="31000"/>
            </a:blip>
            <a:srcRect l="27627" t="37156"/>
            <a:stretch/>
          </p:blipFill>
          <p:spPr>
            <a:xfrm rot="10800000">
              <a:off x="5721120" y="4409280"/>
              <a:ext cx="3687120" cy="1384920"/>
            </a:xfrm>
            <a:prstGeom prst="rect">
              <a:avLst/>
            </a:prstGeom>
            <a:ln w="0">
              <a:noFill/>
            </a:ln>
          </p:spPr>
        </p:pic>
        <p:pic>
          <p:nvPicPr>
            <p:cNvPr id="142" name="Google Shape;59;p8"/>
            <p:cNvPicPr/>
            <p:nvPr/>
          </p:nvPicPr>
          <p:blipFill>
            <a:blip r:embed="rId7">
              <a:alphaModFix amt="31000"/>
            </a:blip>
            <a:srcRect l="12047" t="40696" r="30099"/>
            <a:stretch/>
          </p:blipFill>
          <p:spPr>
            <a:xfrm rot="11968800">
              <a:off x="-1082520" y="4512960"/>
              <a:ext cx="3879720" cy="113580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43" name="Google Shape;61;p9"/>
          <p:cNvPicPr/>
          <p:nvPr/>
        </p:nvPicPr>
        <p:blipFill>
          <a:blip r:embed="rId3"/>
          <a:stretch/>
        </p:blipFill>
        <p:spPr>
          <a:xfrm>
            <a:off x="1800" y="0"/>
            <a:ext cx="9140040" cy="5143320"/>
          </a:xfrm>
          <a:prstGeom prst="rect">
            <a:avLst/>
          </a:prstGeom>
          <a:ln w="0">
            <a:noFill/>
          </a:ln>
        </p:spPr>
      </p:pic>
      <p:sp>
        <p:nvSpPr>
          <p:cNvPr id="144" name="PlaceHolder 1"/>
          <p:cNvSpPr>
            <a:spLocks noGrp="1"/>
          </p:cNvSpPr>
          <p:nvPr>
            <p:ph type="title"/>
          </p:nvPr>
        </p:nvSpPr>
        <p:spPr>
          <a:xfrm>
            <a:off x="2241360" y="1293120"/>
            <a:ext cx="4660920" cy="841320"/>
          </a:xfrm>
          <a:prstGeom prst="rect">
            <a:avLst/>
          </a:prstGeom>
          <a:noFill/>
          <a:ln w="0">
            <a:noFill/>
          </a:ln>
        </p:spPr>
        <p:txBody>
          <a:bodyPr lIns="91440" tIns="91440" rIns="91440" bIns="91440" anchor="t">
            <a:noAutofit/>
          </a:bodyPr>
          <a:lstStyle/>
          <a:p>
            <a:pPr indent="0">
              <a:buNone/>
            </a:pPr>
            <a:r>
              <a:rPr lang="en" sz="4500" b="0" strike="noStrike" spc="-1">
                <a:solidFill>
                  <a:schemeClr val="dk1"/>
                </a:solidFill>
                <a:latin typeface="Arial"/>
              </a:rPr>
              <a:t>Click to edit the title text format</a:t>
            </a:r>
          </a:p>
        </p:txBody>
      </p:sp>
      <p:grpSp>
        <p:nvGrpSpPr>
          <p:cNvPr id="145" name="Google Shape;64;p9"/>
          <p:cNvGrpSpPr/>
          <p:nvPr/>
        </p:nvGrpSpPr>
        <p:grpSpPr>
          <a:xfrm>
            <a:off x="-576720" y="-987480"/>
            <a:ext cx="9846720" cy="9218880"/>
            <a:chOff x="-576720" y="-987480"/>
            <a:chExt cx="9846720" cy="9218880"/>
          </a:xfrm>
        </p:grpSpPr>
        <p:pic>
          <p:nvPicPr>
            <p:cNvPr id="146" name="Google Shape;65;p9"/>
            <p:cNvPicPr/>
            <p:nvPr/>
          </p:nvPicPr>
          <p:blipFill>
            <a:blip r:embed="rId4"/>
            <a:stretch/>
          </p:blipFill>
          <p:spPr>
            <a:xfrm rot="11378400" flipH="1">
              <a:off x="-362880" y="4122360"/>
              <a:ext cx="9419760" cy="3343680"/>
            </a:xfrm>
            <a:prstGeom prst="rect">
              <a:avLst/>
            </a:prstGeom>
            <a:ln w="0">
              <a:noFill/>
            </a:ln>
          </p:spPr>
        </p:pic>
        <p:pic>
          <p:nvPicPr>
            <p:cNvPr id="147" name="Google Shape;66;p9"/>
            <p:cNvPicPr/>
            <p:nvPr/>
          </p:nvPicPr>
          <p:blipFill>
            <a:blip r:embed="rId5">
              <a:alphaModFix amt="37000"/>
            </a:blip>
            <a:srcRect l="22932" b="43561"/>
            <a:stretch/>
          </p:blipFill>
          <p:spPr>
            <a:xfrm rot="1573800" flipH="1">
              <a:off x="-245520" y="3530880"/>
              <a:ext cx="4848480" cy="2008800"/>
            </a:xfrm>
            <a:prstGeom prst="rect">
              <a:avLst/>
            </a:prstGeom>
            <a:ln w="0">
              <a:noFill/>
            </a:ln>
          </p:spPr>
        </p:pic>
        <p:pic>
          <p:nvPicPr>
            <p:cNvPr id="148" name="Google Shape;67;p9"/>
            <p:cNvPicPr/>
            <p:nvPr/>
          </p:nvPicPr>
          <p:blipFill>
            <a:blip r:embed="rId6"/>
            <a:stretch/>
          </p:blipFill>
          <p:spPr>
            <a:xfrm rot="10800000" flipH="1">
              <a:off x="4435920" y="-987480"/>
              <a:ext cx="4748400" cy="214668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49" name="PlaceHolder 1"/>
          <p:cNvSpPr>
            <a:spLocks noGrp="1"/>
          </p:cNvSpPr>
          <p:nvPr>
            <p:ph type="body"/>
          </p:nvPr>
        </p:nvSpPr>
        <p:spPr>
          <a:xfrm>
            <a:off x="0" y="0"/>
            <a:ext cx="9143640" cy="5143320"/>
          </a:xfrm>
          <a:prstGeom prst="rect">
            <a:avLst/>
          </a:prstGeom>
          <a:noFill/>
          <a:ln w="0">
            <a:noFill/>
          </a:ln>
        </p:spPr>
        <p:txBody>
          <a:bodyPr lIns="90000" tIns="45000" rIns="90000" bIns="45000" anchor="t">
            <a:normAutofit/>
          </a:bodyPr>
          <a:lstStyle/>
          <a:p>
            <a:pPr marL="432000" indent="-324000">
              <a:spcBef>
                <a:spcPts val="1417"/>
              </a:spcBef>
              <a:buClr>
                <a:srgbClr val="FFFFFF"/>
              </a:buClr>
              <a:buSzPct val="45000"/>
              <a:buFont typeface="Wingdings" charset="2"/>
              <a:buChar char=""/>
            </a:pPr>
            <a:r>
              <a:rPr lang="en"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800" b="0" strike="noStrike" spc="-1">
                <a:solidFill>
                  <a:srgbClr val="000000"/>
                </a:solidFill>
                <a:latin typeface="Arial"/>
              </a:rPr>
              <a:t>Seventh Outline Level</a:t>
            </a:r>
          </a:p>
        </p:txBody>
      </p:sp>
      <p:sp>
        <p:nvSpPr>
          <p:cNvPr id="150" name="PlaceHolder 2"/>
          <p:cNvSpPr>
            <a:spLocks noGrp="1"/>
          </p:cNvSpPr>
          <p:nvPr>
            <p:ph type="title"/>
          </p:nvPr>
        </p:nvSpPr>
        <p:spPr>
          <a:xfrm>
            <a:off x="720000" y="572760"/>
            <a:ext cx="3494160" cy="974520"/>
          </a:xfrm>
          <a:prstGeom prst="rect">
            <a:avLst/>
          </a:prstGeom>
          <a:solidFill>
            <a:schemeClr val="lt1"/>
          </a:solidFill>
          <a:ln w="0">
            <a:noFill/>
          </a:ln>
        </p:spPr>
        <p:txBody>
          <a:bodyPr lIns="91440" tIns="91440" rIns="91440" bIns="91440" anchor="ctr">
            <a:noAutofit/>
          </a:bodyPr>
          <a:lstStyle/>
          <a:p>
            <a:pPr indent="0">
              <a:buNone/>
            </a:pPr>
            <a:r>
              <a:rPr lang="en" sz="24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
        <p:nvSpPr>
          <p:cNvPr id="151" name="PlaceHolder 1"/>
          <p:cNvSpPr>
            <a:spLocks noGrp="1"/>
          </p:cNvSpPr>
          <p:nvPr>
            <p:ph type="title"/>
          </p:nvPr>
        </p:nvSpPr>
        <p:spPr>
          <a:xfrm>
            <a:off x="716760" y="510840"/>
            <a:ext cx="7710120" cy="482040"/>
          </a:xfrm>
          <a:prstGeom prst="rect">
            <a:avLst/>
          </a:prstGeom>
          <a:noFill/>
          <a:ln w="0">
            <a:noFill/>
          </a:ln>
        </p:spPr>
        <p:txBody>
          <a:bodyPr lIns="91440" tIns="91440" rIns="91440" bIns="91440" anchor="t">
            <a:noAutofit/>
          </a:bodyPr>
          <a:lstStyle/>
          <a:p>
            <a:pPr indent="0">
              <a:buNone/>
            </a:pPr>
            <a:r>
              <a:rPr lang="en" sz="24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7" name="Google Shape;82;p13"/>
          <p:cNvPicPr/>
          <p:nvPr/>
        </p:nvPicPr>
        <p:blipFill>
          <a:blip r:embed="rId3"/>
          <a:stretch/>
        </p:blipFill>
        <p:spPr>
          <a:xfrm>
            <a:off x="1800" y="0"/>
            <a:ext cx="9140040" cy="5143320"/>
          </a:xfrm>
          <a:prstGeom prst="rect">
            <a:avLst/>
          </a:prstGeom>
          <a:ln w="0">
            <a:noFill/>
          </a:ln>
        </p:spPr>
      </p:pic>
      <p:sp>
        <p:nvSpPr>
          <p:cNvPr id="18"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sp>
        <p:nvSpPr>
          <p:cNvPr id="19" name="PlaceHolder 2"/>
          <p:cNvSpPr>
            <a:spLocks noGrp="1"/>
          </p:cNvSpPr>
          <p:nvPr>
            <p:ph type="title"/>
          </p:nvPr>
        </p:nvSpPr>
        <p:spPr>
          <a:xfrm>
            <a:off x="1552680" y="148896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sp>
        <p:nvSpPr>
          <p:cNvPr id="20" name="PlaceHolder 3"/>
          <p:cNvSpPr>
            <a:spLocks noGrp="1"/>
          </p:cNvSpPr>
          <p:nvPr>
            <p:ph type="title"/>
          </p:nvPr>
        </p:nvSpPr>
        <p:spPr>
          <a:xfrm>
            <a:off x="1552680" y="322632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sp>
        <p:nvSpPr>
          <p:cNvPr id="21" name="PlaceHolder 4"/>
          <p:cNvSpPr>
            <a:spLocks noGrp="1"/>
          </p:cNvSpPr>
          <p:nvPr>
            <p:ph type="title"/>
          </p:nvPr>
        </p:nvSpPr>
        <p:spPr>
          <a:xfrm>
            <a:off x="4204800" y="148896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sp>
        <p:nvSpPr>
          <p:cNvPr id="22" name="PlaceHolder 5"/>
          <p:cNvSpPr>
            <a:spLocks noGrp="1"/>
          </p:cNvSpPr>
          <p:nvPr>
            <p:ph type="title"/>
          </p:nvPr>
        </p:nvSpPr>
        <p:spPr>
          <a:xfrm>
            <a:off x="4204800" y="322632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sp>
        <p:nvSpPr>
          <p:cNvPr id="23" name="PlaceHolder 6"/>
          <p:cNvSpPr>
            <a:spLocks noGrp="1"/>
          </p:cNvSpPr>
          <p:nvPr>
            <p:ph type="title"/>
          </p:nvPr>
        </p:nvSpPr>
        <p:spPr>
          <a:xfrm>
            <a:off x="6856560" y="148896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sp>
        <p:nvSpPr>
          <p:cNvPr id="24" name="PlaceHolder 7"/>
          <p:cNvSpPr>
            <a:spLocks noGrp="1"/>
          </p:cNvSpPr>
          <p:nvPr>
            <p:ph type="title"/>
          </p:nvPr>
        </p:nvSpPr>
        <p:spPr>
          <a:xfrm>
            <a:off x="6856560" y="3226320"/>
            <a:ext cx="734400" cy="546120"/>
          </a:xfrm>
          <a:prstGeom prst="rect">
            <a:avLst/>
          </a:prstGeom>
          <a:noFill/>
          <a:ln w="0">
            <a:noFill/>
          </a:ln>
        </p:spPr>
        <p:txBody>
          <a:bodyPr lIns="91440" tIns="91440" rIns="91440" bIns="91440" anchor="ctr">
            <a:noAutofit/>
          </a:bodyPr>
          <a:lstStyle/>
          <a:p>
            <a:pPr indent="0" algn="ctr">
              <a:lnSpc>
                <a:spcPct val="100000"/>
              </a:lnSpc>
              <a:buNone/>
            </a:pPr>
            <a:r>
              <a:rPr lang="en" sz="3000" b="1" strike="noStrike" spc="-1">
                <a:solidFill>
                  <a:schemeClr val="accent3"/>
                </a:solidFill>
                <a:latin typeface="Montserrat"/>
                <a:ea typeface="Montserrat"/>
              </a:rPr>
              <a:t>xx%</a:t>
            </a:r>
            <a:endParaRPr lang="fr-FR" sz="3000" b="0" strike="noStrike" spc="-1">
              <a:solidFill>
                <a:schemeClr val="dk1"/>
              </a:solidFill>
              <a:latin typeface="Arial"/>
            </a:endParaRPr>
          </a:p>
        </p:txBody>
      </p:sp>
      <p:grpSp>
        <p:nvGrpSpPr>
          <p:cNvPr id="25" name="Google Shape;96;p13"/>
          <p:cNvGrpSpPr/>
          <p:nvPr/>
        </p:nvGrpSpPr>
        <p:grpSpPr>
          <a:xfrm>
            <a:off x="-565560" y="-1667520"/>
            <a:ext cx="10538640" cy="8322480"/>
            <a:chOff x="-565560" y="-1667520"/>
            <a:chExt cx="10538640" cy="8322480"/>
          </a:xfrm>
        </p:grpSpPr>
        <p:pic>
          <p:nvPicPr>
            <p:cNvPr id="26" name="Google Shape;97;p13"/>
            <p:cNvPicPr/>
            <p:nvPr/>
          </p:nvPicPr>
          <p:blipFill>
            <a:blip r:embed="rId4">
              <a:alphaModFix amt="48000"/>
            </a:blip>
            <a:stretch/>
          </p:blipFill>
          <p:spPr>
            <a:xfrm rot="10800000">
              <a:off x="4878000" y="4451040"/>
              <a:ext cx="5095080" cy="2203920"/>
            </a:xfrm>
            <a:prstGeom prst="rect">
              <a:avLst/>
            </a:prstGeom>
            <a:ln w="0">
              <a:noFill/>
            </a:ln>
          </p:spPr>
        </p:pic>
        <p:pic>
          <p:nvPicPr>
            <p:cNvPr id="27" name="Google Shape;98;p13"/>
            <p:cNvPicPr/>
            <p:nvPr/>
          </p:nvPicPr>
          <p:blipFill>
            <a:blip r:embed="rId5">
              <a:alphaModFix amt="78000"/>
            </a:blip>
            <a:srcRect l="22932" b="43561"/>
            <a:stretch/>
          </p:blipFill>
          <p:spPr>
            <a:xfrm rot="9880200">
              <a:off x="-345600" y="-925560"/>
              <a:ext cx="5941440" cy="246204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8" name="Google Shape;100;p14"/>
          <p:cNvPicPr/>
          <p:nvPr/>
        </p:nvPicPr>
        <p:blipFill>
          <a:blip r:embed="rId3"/>
          <a:stretch/>
        </p:blipFill>
        <p:spPr>
          <a:xfrm>
            <a:off x="1800" y="0"/>
            <a:ext cx="9140040" cy="5143320"/>
          </a:xfrm>
          <a:prstGeom prst="rect">
            <a:avLst/>
          </a:prstGeom>
          <a:ln w="0">
            <a:noFill/>
          </a:ln>
        </p:spPr>
      </p:pic>
      <p:sp>
        <p:nvSpPr>
          <p:cNvPr id="29"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30" name="Google Shape;102;p14"/>
          <p:cNvGrpSpPr/>
          <p:nvPr/>
        </p:nvGrpSpPr>
        <p:grpSpPr>
          <a:xfrm>
            <a:off x="-1764720" y="-2189160"/>
            <a:ext cx="12540600" cy="4805640"/>
            <a:chOff x="-1764720" y="-2189160"/>
            <a:chExt cx="12540600" cy="4805640"/>
          </a:xfrm>
        </p:grpSpPr>
        <p:pic>
          <p:nvPicPr>
            <p:cNvPr id="31" name="Google Shape;103;p14"/>
            <p:cNvPicPr/>
            <p:nvPr/>
          </p:nvPicPr>
          <p:blipFill>
            <a:blip r:embed="rId4">
              <a:alphaModFix amt="78000"/>
            </a:blip>
            <a:srcRect l="22932" b="43561"/>
            <a:stretch/>
          </p:blipFill>
          <p:spPr>
            <a:xfrm rot="12350400" flipH="1">
              <a:off x="4594680" y="-1017000"/>
              <a:ext cx="5941440" cy="2462040"/>
            </a:xfrm>
            <a:prstGeom prst="rect">
              <a:avLst/>
            </a:prstGeom>
            <a:ln w="0">
              <a:noFill/>
            </a:ln>
          </p:spPr>
        </p:pic>
        <p:pic>
          <p:nvPicPr>
            <p:cNvPr id="32" name="Google Shape;104;p14"/>
            <p:cNvPicPr/>
            <p:nvPr/>
          </p:nvPicPr>
          <p:blipFill>
            <a:blip r:embed="rId5">
              <a:alphaModFix amt="31000"/>
            </a:blip>
            <a:stretch/>
          </p:blipFill>
          <p:spPr>
            <a:xfrm rot="21145200">
              <a:off x="-1667520" y="-1319400"/>
              <a:ext cx="6707160" cy="191556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3" name="Google Shape;106;p15"/>
          <p:cNvPicPr/>
          <p:nvPr/>
        </p:nvPicPr>
        <p:blipFill>
          <a:blip r:embed="rId3"/>
          <a:stretch/>
        </p:blipFill>
        <p:spPr>
          <a:xfrm>
            <a:off x="1800" y="0"/>
            <a:ext cx="9140040" cy="5143320"/>
          </a:xfrm>
          <a:prstGeom prst="rect">
            <a:avLst/>
          </a:prstGeom>
          <a:ln w="0">
            <a:noFill/>
          </a:ln>
        </p:spPr>
      </p:pic>
      <p:sp>
        <p:nvSpPr>
          <p:cNvPr id="34" name="PlaceHolder 1"/>
          <p:cNvSpPr>
            <a:spLocks noGrp="1"/>
          </p:cNvSpPr>
          <p:nvPr>
            <p:ph type="title"/>
          </p:nvPr>
        </p:nvSpPr>
        <p:spPr>
          <a:xfrm>
            <a:off x="4451040" y="834840"/>
            <a:ext cx="3793320" cy="1458720"/>
          </a:xfrm>
          <a:prstGeom prst="rect">
            <a:avLst/>
          </a:prstGeom>
          <a:noFill/>
          <a:ln w="0">
            <a:noFill/>
          </a:ln>
        </p:spPr>
        <p:txBody>
          <a:bodyPr lIns="91440" tIns="91440" rIns="91440" bIns="91440" anchor="b">
            <a:noAutofit/>
          </a:bodyPr>
          <a:lstStyle/>
          <a:p>
            <a:pPr indent="0">
              <a:buNone/>
            </a:pPr>
            <a:r>
              <a:rPr lang="en" sz="3000" b="0" strike="noStrike" spc="-1">
                <a:solidFill>
                  <a:schemeClr val="dk1"/>
                </a:solidFill>
                <a:latin typeface="Arial"/>
              </a:rPr>
              <a:t>Click to edit the title text format</a:t>
            </a:r>
          </a:p>
        </p:txBody>
      </p:sp>
      <p:grpSp>
        <p:nvGrpSpPr>
          <p:cNvPr id="35" name="Google Shape;109;p15"/>
          <p:cNvGrpSpPr/>
          <p:nvPr/>
        </p:nvGrpSpPr>
        <p:grpSpPr>
          <a:xfrm>
            <a:off x="-630000" y="-1157400"/>
            <a:ext cx="10897920" cy="7275960"/>
            <a:chOff x="-630000" y="-1157400"/>
            <a:chExt cx="10897920" cy="7275960"/>
          </a:xfrm>
        </p:grpSpPr>
        <p:pic>
          <p:nvPicPr>
            <p:cNvPr id="36" name="Google Shape;110;p15"/>
            <p:cNvPicPr/>
            <p:nvPr/>
          </p:nvPicPr>
          <p:blipFill>
            <a:blip r:embed="rId4"/>
            <a:srcRect l="22932" b="43561"/>
            <a:stretch/>
          </p:blipFill>
          <p:spPr>
            <a:xfrm rot="1806000" flipH="1">
              <a:off x="-453240" y="3029040"/>
              <a:ext cx="4848480" cy="2008800"/>
            </a:xfrm>
            <a:prstGeom prst="rect">
              <a:avLst/>
            </a:prstGeom>
            <a:ln w="0">
              <a:noFill/>
            </a:ln>
          </p:spPr>
        </p:pic>
        <p:pic>
          <p:nvPicPr>
            <p:cNvPr id="37" name="Google Shape;111;p15"/>
            <p:cNvPicPr/>
            <p:nvPr/>
          </p:nvPicPr>
          <p:blipFill>
            <a:blip r:embed="rId5">
              <a:alphaModFix amt="31000"/>
            </a:blip>
            <a:stretch/>
          </p:blipFill>
          <p:spPr>
            <a:xfrm flipH="1">
              <a:off x="5172840" y="-1157400"/>
              <a:ext cx="5095080" cy="220392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8" name="Google Shape;113;p16"/>
          <p:cNvPicPr/>
          <p:nvPr/>
        </p:nvPicPr>
        <p:blipFill>
          <a:blip r:embed="rId3"/>
          <a:stretch/>
        </p:blipFill>
        <p:spPr>
          <a:xfrm>
            <a:off x="1800" y="0"/>
            <a:ext cx="9140040" cy="5143320"/>
          </a:xfrm>
          <a:prstGeom prst="rect">
            <a:avLst/>
          </a:prstGeom>
          <a:ln w="0">
            <a:noFill/>
          </a:ln>
        </p:spPr>
      </p:pic>
      <p:sp>
        <p:nvSpPr>
          <p:cNvPr id="39" name="PlaceHolder 1"/>
          <p:cNvSpPr>
            <a:spLocks noGrp="1"/>
          </p:cNvSpPr>
          <p:nvPr>
            <p:ph type="title"/>
          </p:nvPr>
        </p:nvSpPr>
        <p:spPr>
          <a:xfrm>
            <a:off x="714960" y="534960"/>
            <a:ext cx="3658320" cy="102384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sp>
        <p:nvSpPr>
          <p:cNvPr id="40" name="PlaceHolder 2"/>
          <p:cNvSpPr>
            <a:spLocks noGrp="1"/>
          </p:cNvSpPr>
          <p:nvPr>
            <p:ph type="body"/>
          </p:nvPr>
        </p:nvSpPr>
        <p:spPr>
          <a:xfrm>
            <a:off x="4585680" y="534960"/>
            <a:ext cx="1672200" cy="2093400"/>
          </a:xfrm>
          <a:prstGeom prst="rect">
            <a:avLst/>
          </a:prstGeom>
          <a:noFill/>
          <a:ln w="0">
            <a:noFill/>
          </a:ln>
        </p:spPr>
        <p:txBody>
          <a:bodyPr lIns="90000" tIns="45000" rIns="90000" bIns="45000" anchor="t">
            <a:normAutofit fontScale="12222" lnSpcReduction="20000"/>
          </a:bodyPr>
          <a:lstStyle/>
          <a:p>
            <a:pPr marL="432000" indent="-324000">
              <a:spcBef>
                <a:spcPts val="1417"/>
              </a:spcBef>
              <a:buClr>
                <a:srgbClr val="FFFFFF"/>
              </a:buClr>
              <a:buSzPct val="45000"/>
              <a:buFont typeface="Wingdings" charset="2"/>
              <a:buChar char=""/>
            </a:pPr>
            <a:r>
              <a:rPr lang="en"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800" b="0" strike="noStrike" spc="-1">
                <a:solidFill>
                  <a:srgbClr val="000000"/>
                </a:solidFill>
                <a:latin typeface="Arial"/>
              </a:rPr>
              <a:t>Seventh Outline Level</a:t>
            </a:r>
          </a:p>
        </p:txBody>
      </p:sp>
      <p:sp>
        <p:nvSpPr>
          <p:cNvPr id="41" name="PlaceHolder 3"/>
          <p:cNvSpPr>
            <a:spLocks noGrp="1"/>
          </p:cNvSpPr>
          <p:nvPr>
            <p:ph type="body"/>
          </p:nvPr>
        </p:nvSpPr>
        <p:spPr>
          <a:xfrm>
            <a:off x="816840" y="2797560"/>
            <a:ext cx="5441040" cy="1810800"/>
          </a:xfrm>
          <a:prstGeom prst="rect">
            <a:avLst/>
          </a:prstGeom>
          <a:noFill/>
          <a:ln w="0">
            <a:noFill/>
          </a:ln>
        </p:spPr>
        <p:txBody>
          <a:bodyPr lIns="90000" tIns="45000" rIns="90000" bIns="45000" anchor="t">
            <a:normAutofit fontScale="87222"/>
          </a:bodyPr>
          <a:lstStyle/>
          <a:p>
            <a:pPr marL="432000" indent="-324000">
              <a:spcBef>
                <a:spcPts val="1417"/>
              </a:spcBef>
              <a:buClr>
                <a:srgbClr val="FFFFFF"/>
              </a:buClr>
              <a:buSzPct val="45000"/>
              <a:buFont typeface="Wingdings" charset="2"/>
              <a:buChar char=""/>
            </a:pPr>
            <a:r>
              <a:rPr lang="en"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800" b="0" strike="noStrike" spc="-1">
                <a:solidFill>
                  <a:srgbClr val="000000"/>
                </a:solidFill>
                <a:latin typeface="Arial"/>
              </a:rPr>
              <a:t>Seventh Outline Level</a:t>
            </a:r>
          </a:p>
        </p:txBody>
      </p:sp>
      <p:sp>
        <p:nvSpPr>
          <p:cNvPr id="42" name="PlaceHolder 4"/>
          <p:cNvSpPr>
            <a:spLocks noGrp="1"/>
          </p:cNvSpPr>
          <p:nvPr>
            <p:ph type="body"/>
          </p:nvPr>
        </p:nvSpPr>
        <p:spPr>
          <a:xfrm>
            <a:off x="6432840" y="534960"/>
            <a:ext cx="1894320" cy="4073400"/>
          </a:xfrm>
          <a:prstGeom prst="rect">
            <a:avLst/>
          </a:prstGeom>
          <a:noFill/>
          <a:ln w="0">
            <a:noFill/>
          </a:ln>
        </p:spPr>
        <p:txBody>
          <a:bodyPr lIns="90000" tIns="45000" rIns="90000" bIns="45000" anchor="t">
            <a:normAutofit fontScale="21111" lnSpcReduction="10000"/>
          </a:bodyPr>
          <a:lstStyle/>
          <a:p>
            <a:pPr marL="432000" indent="-324000">
              <a:spcBef>
                <a:spcPts val="1417"/>
              </a:spcBef>
              <a:buClr>
                <a:srgbClr val="FFFFFF"/>
              </a:buClr>
              <a:buSzPct val="45000"/>
              <a:buFont typeface="Wingdings" charset="2"/>
              <a:buChar char=""/>
            </a:pPr>
            <a:r>
              <a:rPr lang="en" sz="1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8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8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8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800" b="0" strike="noStrike" spc="-1">
                <a:solidFill>
                  <a:srgbClr val="000000"/>
                </a:solidFill>
                <a:latin typeface="Arial"/>
              </a:rPr>
              <a:t>Seventh Outline Level</a:t>
            </a:r>
          </a:p>
        </p:txBody>
      </p:sp>
      <p:grpSp>
        <p:nvGrpSpPr>
          <p:cNvPr id="43" name="Google Shape;119;p16"/>
          <p:cNvGrpSpPr/>
          <p:nvPr/>
        </p:nvGrpSpPr>
        <p:grpSpPr>
          <a:xfrm>
            <a:off x="-1172520" y="-1141920"/>
            <a:ext cx="12101760" cy="7371360"/>
            <a:chOff x="-1172520" y="-1141920"/>
            <a:chExt cx="12101760" cy="7371360"/>
          </a:xfrm>
        </p:grpSpPr>
        <p:pic>
          <p:nvPicPr>
            <p:cNvPr id="44" name="Google Shape;120;p16"/>
            <p:cNvPicPr/>
            <p:nvPr/>
          </p:nvPicPr>
          <p:blipFill>
            <a:blip r:embed="rId4">
              <a:alphaModFix amt="30000"/>
            </a:blip>
            <a:srcRect r="33905"/>
            <a:stretch/>
          </p:blipFill>
          <p:spPr>
            <a:xfrm rot="7043400">
              <a:off x="7492680" y="3125880"/>
              <a:ext cx="3367080" cy="2203920"/>
            </a:xfrm>
            <a:prstGeom prst="rect">
              <a:avLst/>
            </a:prstGeom>
            <a:ln w="0">
              <a:noFill/>
            </a:ln>
          </p:spPr>
        </p:pic>
        <p:pic>
          <p:nvPicPr>
            <p:cNvPr id="45" name="Google Shape;121;p16"/>
            <p:cNvPicPr/>
            <p:nvPr/>
          </p:nvPicPr>
          <p:blipFill>
            <a:blip r:embed="rId5">
              <a:alphaModFix amt="31000"/>
            </a:blip>
            <a:srcRect l="32956" t="19059" r="17417"/>
            <a:stretch/>
          </p:blipFill>
          <p:spPr>
            <a:xfrm rot="7839000">
              <a:off x="-1163880" y="-149400"/>
              <a:ext cx="3327840" cy="155052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6" name="Google Shape;123;p17"/>
          <p:cNvPicPr/>
          <p:nvPr/>
        </p:nvPicPr>
        <p:blipFill>
          <a:blip r:embed="rId3"/>
          <a:stretch/>
        </p:blipFill>
        <p:spPr>
          <a:xfrm>
            <a:off x="1800" y="0"/>
            <a:ext cx="9140040" cy="5143320"/>
          </a:xfrm>
          <a:prstGeom prst="rect">
            <a:avLst/>
          </a:prstGeom>
          <a:ln w="0">
            <a:noFill/>
          </a:ln>
        </p:spPr>
      </p:pic>
      <p:sp>
        <p:nvSpPr>
          <p:cNvPr id="47" name="PlaceHolder 1"/>
          <p:cNvSpPr>
            <a:spLocks noGrp="1"/>
          </p:cNvSpPr>
          <p:nvPr>
            <p:ph type="body"/>
          </p:nvPr>
        </p:nvSpPr>
        <p:spPr>
          <a:xfrm>
            <a:off x="720000" y="1152360"/>
            <a:ext cx="3750120" cy="341604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
        <p:nvSpPr>
          <p:cNvPr id="48" name="PlaceHolder 2"/>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sp>
        <p:nvSpPr>
          <p:cNvPr id="49" name="PlaceHolder 3"/>
          <p:cNvSpPr>
            <a:spLocks noGrp="1"/>
          </p:cNvSpPr>
          <p:nvPr>
            <p:ph type="body"/>
          </p:nvPr>
        </p:nvSpPr>
        <p:spPr>
          <a:xfrm>
            <a:off x="4678200" y="1152360"/>
            <a:ext cx="3750120" cy="3416040"/>
          </a:xfrm>
          <a:prstGeom prst="rect">
            <a:avLst/>
          </a:prstGeom>
          <a:noFill/>
          <a:ln w="0">
            <a:noFill/>
          </a:ln>
        </p:spPr>
        <p:txBody>
          <a:bodyPr lIns="91440" tIns="91440" rIns="91440" bIns="91440" anchor="t">
            <a:noAutofit/>
          </a:bodyPr>
          <a:lstStyle/>
          <a:p>
            <a:pPr marL="432000" indent="-324000">
              <a:spcBef>
                <a:spcPts val="1417"/>
              </a:spcBef>
              <a:buClr>
                <a:srgbClr val="FFFFFF"/>
              </a:buClr>
              <a:buSzPct val="45000"/>
              <a:buFont typeface="Wingdings" charset="2"/>
              <a:buChar char=""/>
            </a:pPr>
            <a:r>
              <a:rPr lang="en" sz="1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 sz="12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 sz="12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 sz="12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 sz="12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 sz="12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 sz="12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0" name="Google Shape;128;p18"/>
          <p:cNvPicPr/>
          <p:nvPr/>
        </p:nvPicPr>
        <p:blipFill>
          <a:blip r:embed="rId3"/>
          <a:stretch/>
        </p:blipFill>
        <p:spPr>
          <a:xfrm>
            <a:off x="1800" y="0"/>
            <a:ext cx="9140040" cy="5143320"/>
          </a:xfrm>
          <a:prstGeom prst="rect">
            <a:avLst/>
          </a:prstGeom>
          <a:ln w="0">
            <a:noFill/>
          </a:ln>
        </p:spPr>
      </p:pic>
      <p:sp>
        <p:nvSpPr>
          <p:cNvPr id="51" name="PlaceHolder 1"/>
          <p:cNvSpPr>
            <a:spLocks noGrp="1"/>
          </p:cNvSpPr>
          <p:nvPr>
            <p:ph type="title"/>
          </p:nvPr>
        </p:nvSpPr>
        <p:spPr>
          <a:xfrm>
            <a:off x="720000" y="534960"/>
            <a:ext cx="7703640" cy="572400"/>
          </a:xfrm>
          <a:prstGeom prst="rect">
            <a:avLst/>
          </a:prstGeom>
          <a:noFill/>
          <a:ln w="0">
            <a:noFill/>
          </a:ln>
        </p:spPr>
        <p:txBody>
          <a:bodyPr lIns="91440" tIns="91440" rIns="91440" bIns="91440" anchor="t">
            <a:noAutofit/>
          </a:bodyPr>
          <a:lstStyle/>
          <a:p>
            <a:pPr indent="0">
              <a:buNone/>
            </a:pPr>
            <a:r>
              <a:rPr lang="en" sz="3000" b="0" strike="noStrike" spc="-1">
                <a:solidFill>
                  <a:schemeClr val="dk1"/>
                </a:solidFill>
                <a:latin typeface="Arial"/>
              </a:rPr>
              <a:t>Click to edit the title text format</a:t>
            </a:r>
          </a:p>
        </p:txBody>
      </p:sp>
      <p:grpSp>
        <p:nvGrpSpPr>
          <p:cNvPr id="52" name="Google Shape;136;p18"/>
          <p:cNvGrpSpPr/>
          <p:nvPr/>
        </p:nvGrpSpPr>
        <p:grpSpPr>
          <a:xfrm>
            <a:off x="-2042640" y="-1384560"/>
            <a:ext cx="11865600" cy="8459280"/>
            <a:chOff x="-2042640" y="-1384560"/>
            <a:chExt cx="11865600" cy="8459280"/>
          </a:xfrm>
        </p:grpSpPr>
        <p:pic>
          <p:nvPicPr>
            <p:cNvPr id="53" name="Google Shape;137;p18"/>
            <p:cNvPicPr/>
            <p:nvPr/>
          </p:nvPicPr>
          <p:blipFill>
            <a:blip r:embed="rId4"/>
            <a:stretch/>
          </p:blipFill>
          <p:spPr>
            <a:xfrm rot="966600">
              <a:off x="-1763640" y="2489400"/>
              <a:ext cx="9419760" cy="3343680"/>
            </a:xfrm>
            <a:prstGeom prst="rect">
              <a:avLst/>
            </a:prstGeom>
            <a:ln w="0">
              <a:noFill/>
            </a:ln>
          </p:spPr>
        </p:pic>
        <p:pic>
          <p:nvPicPr>
            <p:cNvPr id="54" name="Google Shape;138;p18"/>
            <p:cNvPicPr/>
            <p:nvPr/>
          </p:nvPicPr>
          <p:blipFill>
            <a:blip r:embed="rId5"/>
            <a:srcRect l="22932" b="43561"/>
            <a:stretch/>
          </p:blipFill>
          <p:spPr>
            <a:xfrm rot="11792400" flipH="1">
              <a:off x="4633920" y="-735840"/>
              <a:ext cx="4848480" cy="2008800"/>
            </a:xfrm>
            <a:prstGeom prst="rect">
              <a:avLst/>
            </a:prstGeom>
            <a:ln w="0">
              <a:noFill/>
            </a:ln>
          </p:spPr>
        </p:pic>
        <p:pic>
          <p:nvPicPr>
            <p:cNvPr id="55" name="Google Shape;139;p18"/>
            <p:cNvPicPr/>
            <p:nvPr/>
          </p:nvPicPr>
          <p:blipFill>
            <a:blip r:embed="rId6">
              <a:alphaModFix amt="31000"/>
            </a:blip>
            <a:stretch/>
          </p:blipFill>
          <p:spPr>
            <a:xfrm rot="20595000" flipH="1">
              <a:off x="2981880" y="3544920"/>
              <a:ext cx="6707160" cy="191556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5.tmp"/><Relationship Id="rId3" Type="http://schemas.openxmlformats.org/officeDocument/2006/relationships/diagramLayout" Target="../diagrams/layout2.xml"/><Relationship Id="rId7" Type="http://schemas.openxmlformats.org/officeDocument/2006/relationships/image" Target="../media/image10.tmp"/><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0.tmp"/><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1.tmp"/><Relationship Id="rId4" Type="http://schemas.openxmlformats.org/officeDocument/2006/relationships/image" Target="../media/image10.tmp"/></Relationships>
</file>

<file path=ppt/slides/_rels/slide19.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33.tmp"/></Relationships>
</file>

<file path=ppt/slides/_rels/slide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35.tmp"/></Relationships>
</file>

<file path=ppt/slides/_rels/slide21.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37.tmp"/></Relationships>
</file>

<file path=ppt/slides/_rels/slide2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9.tmp"/><Relationship Id="rId4" Type="http://schemas.openxmlformats.org/officeDocument/2006/relationships/image" Target="../media/image10.tmp"/></Relationships>
</file>

<file path=ppt/slides/_rels/slide2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1.tmp"/><Relationship Id="rId4" Type="http://schemas.openxmlformats.org/officeDocument/2006/relationships/image" Target="../media/image10.tm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42.tmp"/></Relationships>
</file>

<file path=ppt/slides/_rels/slide2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0.tmp"/><Relationship Id="rId5" Type="http://schemas.openxmlformats.org/officeDocument/2006/relationships/image" Target="../media/image45.tmp"/><Relationship Id="rId4" Type="http://schemas.openxmlformats.org/officeDocument/2006/relationships/image" Target="../media/image44.tmp"/></Relationships>
</file>

<file path=ppt/slides/_rels/slide26.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47.tmp"/></Relationships>
</file>

<file path=ppt/slides/_rels/slide27.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49.tmp"/></Relationships>
</file>

<file path=ppt/slides/_rels/slide2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0.tmp"/><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53.tmp"/><Relationship Id="rId7" Type="http://schemas.openxmlformats.org/officeDocument/2006/relationships/image" Target="../media/image10.tmp"/><Relationship Id="rId12"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6.png"/><Relationship Id="rId11" Type="http://schemas.openxmlformats.org/officeDocument/2006/relationships/diagramColors" Target="../diagrams/colors4.xml"/><Relationship Id="rId5" Type="http://schemas.openxmlformats.org/officeDocument/2006/relationships/image" Target="../media/image55.tmp"/><Relationship Id="rId10" Type="http://schemas.openxmlformats.org/officeDocument/2006/relationships/diagramQuickStyle" Target="../diagrams/quickStyle4.xml"/><Relationship Id="rId4" Type="http://schemas.openxmlformats.org/officeDocument/2006/relationships/image" Target="../media/image54.tmp"/><Relationship Id="rId9"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tmp"/><Relationship Id="rId1" Type="http://schemas.openxmlformats.org/officeDocument/2006/relationships/slideLayout" Target="../slideLayouts/slideLayout15.xml"/><Relationship Id="rId5" Type="http://schemas.openxmlformats.org/officeDocument/2006/relationships/image" Target="../media/image60.tmp"/><Relationship Id="rId4" Type="http://schemas.openxmlformats.org/officeDocument/2006/relationships/image" Target="../media/image59.tmp"/></Relationships>
</file>

<file path=ppt/slides/_rels/slide3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0.tmp"/><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tmp"/><Relationship Id="rId5" Type="http://schemas.openxmlformats.org/officeDocument/2006/relationships/image" Target="../media/image63.png"/><Relationship Id="rId4"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tmp"/><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tmp"/></Relationships>
</file>

<file path=ppt/slides/_rels/slide7.xml.rels><?xml version="1.0" encoding="UTF-8" standalone="yes"?>
<Relationships xmlns="http://schemas.openxmlformats.org/package/2006/relationships"><Relationship Id="rId3" Type="http://schemas.openxmlformats.org/officeDocument/2006/relationships/image" Target="../media/image16.tmp"/><Relationship Id="rId7" Type="http://schemas.openxmlformats.org/officeDocument/2006/relationships/image" Target="../media/image19.tm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0.tmp"/><Relationship Id="rId5" Type="http://schemas.openxmlformats.org/officeDocument/2006/relationships/image" Target="../media/image18.png"/><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0.tmp"/><Relationship Id="rId5" Type="http://schemas.openxmlformats.org/officeDocument/2006/relationships/image" Target="../media/image22.tm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0C52"/>
        </a:solidFill>
        <a:effectLst/>
      </p:bgPr>
    </p:bg>
    <p:spTree>
      <p:nvGrpSpPr>
        <p:cNvPr id="1" name=""/>
        <p:cNvGrpSpPr/>
        <p:nvPr/>
      </p:nvGrpSpPr>
      <p:grpSpPr>
        <a:xfrm>
          <a:off x="0" y="0"/>
          <a:ext cx="0" cy="0"/>
          <a:chOff x="0" y="0"/>
          <a:chExt cx="0" cy="0"/>
        </a:xfrm>
      </p:grpSpPr>
      <p:cxnSp>
        <p:nvCxnSpPr>
          <p:cNvPr id="154" name="Google Shape;233;p30"/>
          <p:cNvCxnSpPr>
            <a:cxnSpLocks/>
          </p:cNvCxnSpPr>
          <p:nvPr/>
        </p:nvCxnSpPr>
        <p:spPr>
          <a:xfrm>
            <a:off x="4406861" y="3040833"/>
            <a:ext cx="4403558" cy="0"/>
          </a:xfrm>
          <a:prstGeom prst="straightConnector1">
            <a:avLst/>
          </a:prstGeom>
          <a:ln w="9525">
            <a:solidFill>
              <a:srgbClr val="4DE6EC"/>
            </a:solidFill>
            <a:round/>
          </a:ln>
        </p:spPr>
      </p:cxnSp>
      <p:pic>
        <p:nvPicPr>
          <p:cNvPr id="8" name="Immagine 7" descr="Immagine che contiene testo, cielo, poster, nuvola&#10;&#10;Il contenuto generato dall'IA potrebbe non essere corretto.">
            <a:extLst>
              <a:ext uri="{FF2B5EF4-FFF2-40B4-BE49-F238E27FC236}">
                <a16:creationId xmlns:a16="http://schemas.microsoft.com/office/drawing/2014/main" id="{9F5C5F07-57E2-CA31-DDA2-70CD1CBA2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 y="-56146"/>
            <a:ext cx="4062895" cy="5261807"/>
          </a:xfrm>
          <a:prstGeom prst="rect">
            <a:avLst/>
          </a:prstGeom>
        </p:spPr>
      </p:pic>
      <p:sp>
        <p:nvSpPr>
          <p:cNvPr id="11" name="Titolo 2">
            <a:extLst>
              <a:ext uri="{FF2B5EF4-FFF2-40B4-BE49-F238E27FC236}">
                <a16:creationId xmlns:a16="http://schemas.microsoft.com/office/drawing/2014/main" id="{D53C67ED-AA21-D263-A51D-15662CCE52E8}"/>
              </a:ext>
            </a:extLst>
          </p:cNvPr>
          <p:cNvSpPr txBox="1">
            <a:spLocks/>
          </p:cNvSpPr>
          <p:nvPr/>
        </p:nvSpPr>
        <p:spPr>
          <a:xfrm>
            <a:off x="4016908" y="343991"/>
            <a:ext cx="5070720" cy="2420636"/>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spc="-1" dirty="0">
                <a:latin typeface="Montserrat"/>
              </a:rPr>
              <a:t>RUOLO DELLA INTELLIGENZA ARTIFICIALE NEL FOLLOW-UP POST CHIRURGIA BARIATRICA</a:t>
            </a:r>
            <a:endParaRPr lang="it-IT" sz="3200" b="1" dirty="0"/>
          </a:p>
        </p:txBody>
      </p:sp>
      <p:sp>
        <p:nvSpPr>
          <p:cNvPr id="2" name="Sottotitolo 3">
            <a:extLst>
              <a:ext uri="{FF2B5EF4-FFF2-40B4-BE49-F238E27FC236}">
                <a16:creationId xmlns:a16="http://schemas.microsoft.com/office/drawing/2014/main" id="{A71EC8C2-B761-BB9B-016A-EB7CB93800EC}"/>
              </a:ext>
            </a:extLst>
          </p:cNvPr>
          <p:cNvSpPr txBox="1">
            <a:spLocks/>
          </p:cNvSpPr>
          <p:nvPr/>
        </p:nvSpPr>
        <p:spPr>
          <a:xfrm>
            <a:off x="5168403" y="3201759"/>
            <a:ext cx="3083499" cy="959739"/>
          </a:xfrm>
          <a:prstGeom prst="rect">
            <a:avLst/>
          </a:prstGeom>
          <a:noFill/>
          <a:ln w="0">
            <a:noFill/>
          </a:ln>
        </p:spPr>
        <p:txBody>
          <a:bodyPr lIns="91440" tIns="91440" rIns="91440" bIns="91440" anchor="t">
            <a:noAutofit/>
          </a:bodyPr>
          <a:lstStyle>
            <a:defPPr>
              <a:defRPr lang="it-IT"/>
            </a:defPPr>
            <a:lvl1pPr>
              <a:lnSpc>
                <a:spcPct val="100000"/>
              </a:lnSpc>
              <a:spcBef>
                <a:spcPct val="0"/>
              </a:spcBef>
              <a:buNone/>
              <a:tabLst>
                <a:tab pos="0" algn="l"/>
              </a:tabLst>
              <a:defRPr sz="3000" b="1" spc="-1">
                <a:solidFill>
                  <a:schemeClr val="dk1"/>
                </a:solidFill>
                <a:latin typeface="Montserra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1800" dirty="0"/>
              <a:t>Dr.ssa VICHI ELEONORA</a:t>
            </a:r>
          </a:p>
          <a:p>
            <a:pPr algn="ctr"/>
            <a:endParaRPr lang="it-IT" sz="1800" dirty="0"/>
          </a:p>
          <a:p>
            <a:pPr algn="ctr"/>
            <a:r>
              <a:rPr lang="it-IT" sz="1800" dirty="0"/>
              <a:t>U.O. Chirurgia Bariatrica</a:t>
            </a:r>
          </a:p>
          <a:p>
            <a:pPr algn="ctr"/>
            <a:endParaRPr lang="it-IT" sz="1800" dirty="0"/>
          </a:p>
          <a:p>
            <a:pPr algn="ctr"/>
            <a:r>
              <a:rPr lang="it-IT" sz="1400" dirty="0"/>
              <a:t>Dr. Rosario Bellini </a:t>
            </a:r>
          </a:p>
        </p:txBody>
      </p:sp>
      <p:pic>
        <p:nvPicPr>
          <p:cNvPr id="3" name="Picture 4" descr="P.A. 138">
            <a:extLst>
              <a:ext uri="{FF2B5EF4-FFF2-40B4-BE49-F238E27FC236}">
                <a16:creationId xmlns:a16="http://schemas.microsoft.com/office/drawing/2014/main" id="{2CD16FC7-5C0C-B267-735B-EB0474E6C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558" y="3681629"/>
            <a:ext cx="1226950" cy="1353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uovo Santa Chiara – Il nuovo ospedale Santa Chiara cresce bene">
            <a:extLst>
              <a:ext uri="{FF2B5EF4-FFF2-40B4-BE49-F238E27FC236}">
                <a16:creationId xmlns:a16="http://schemas.microsoft.com/office/drawing/2014/main" id="{69676A63-3ADF-8A13-4E25-AFDE7A8DE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021" y="3681629"/>
            <a:ext cx="1360447" cy="877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434906" y="430583"/>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Importance of follow-up</a:t>
            </a:r>
            <a:endParaRPr lang="fr-FR" sz="3000" b="0" strike="noStrike" spc="-1" dirty="0">
              <a:solidFill>
                <a:schemeClr val="dk1"/>
              </a:solidFill>
              <a:latin typeface="Arial"/>
            </a:endParaRPr>
          </a:p>
        </p:txBody>
      </p:sp>
      <p:sp>
        <p:nvSpPr>
          <p:cNvPr id="172" name="PlaceHolder 2"/>
          <p:cNvSpPr>
            <a:spLocks noGrp="1"/>
          </p:cNvSpPr>
          <p:nvPr>
            <p:ph/>
          </p:nvPr>
        </p:nvSpPr>
        <p:spPr>
          <a:xfrm>
            <a:off x="-150937" y="1620703"/>
            <a:ext cx="4028670" cy="1522365"/>
          </a:xfrm>
          <a:prstGeom prst="rect">
            <a:avLst/>
          </a:prstGeom>
          <a:noFill/>
          <a:ln w="0">
            <a:noFill/>
          </a:ln>
        </p:spPr>
        <p:txBody>
          <a:bodyPr lIns="91440" tIns="91440" rIns="91440" bIns="91440" anchor="t">
            <a:noAutofit/>
          </a:bodyPr>
          <a:lstStyle/>
          <a:p>
            <a:pPr marL="400050" indent="-171450">
              <a:lnSpc>
                <a:spcPct val="100000"/>
              </a:lnSpc>
              <a:tabLst>
                <a:tab pos="0" algn="l"/>
              </a:tabLst>
            </a:pPr>
            <a:r>
              <a:rPr lang="en" sz="1600" u="sng" spc="-1" dirty="0">
                <a:solidFill>
                  <a:schemeClr val="dk1"/>
                </a:solidFill>
                <a:latin typeface="Montserrat"/>
                <a:ea typeface="Montserrat"/>
              </a:rPr>
              <a:t>M</a:t>
            </a:r>
            <a:r>
              <a:rPr lang="en" sz="1600" b="0" u="sng" strike="noStrike" spc="-1" dirty="0">
                <a:solidFill>
                  <a:schemeClr val="dk1"/>
                </a:solidFill>
                <a:latin typeface="Montserrat"/>
                <a:ea typeface="Montserrat"/>
              </a:rPr>
              <a:t>onitor</a:t>
            </a:r>
            <a:r>
              <a:rPr lang="en" sz="1600" b="0" strike="noStrike" spc="-1" dirty="0">
                <a:solidFill>
                  <a:schemeClr val="dk1"/>
                </a:solidFill>
                <a:latin typeface="Montserrat"/>
                <a:ea typeface="Montserrat"/>
              </a:rPr>
              <a:t> the patient's recovery</a:t>
            </a:r>
            <a:endParaRPr lang="en" sz="1600" spc="-1" dirty="0">
              <a:solidFill>
                <a:schemeClr val="dk1"/>
              </a:solidFill>
              <a:latin typeface="Montserrat"/>
              <a:ea typeface="Montserrat"/>
            </a:endParaRPr>
          </a:p>
          <a:p>
            <a:pPr marL="400050" indent="-171450">
              <a:lnSpc>
                <a:spcPct val="100000"/>
              </a:lnSpc>
              <a:tabLst>
                <a:tab pos="0" algn="l"/>
              </a:tabLst>
            </a:pPr>
            <a:r>
              <a:rPr lang="en" sz="1600" b="0" u="sng" strike="noStrike" spc="-1" dirty="0">
                <a:solidFill>
                  <a:schemeClr val="dk1"/>
                </a:solidFill>
                <a:latin typeface="Montserrat"/>
                <a:ea typeface="Montserrat"/>
              </a:rPr>
              <a:t>Prevent</a:t>
            </a:r>
            <a:r>
              <a:rPr lang="en" sz="1600" b="0" strike="noStrike" spc="-1" dirty="0">
                <a:solidFill>
                  <a:schemeClr val="dk1"/>
                </a:solidFill>
                <a:latin typeface="Montserrat"/>
                <a:ea typeface="Montserrat"/>
              </a:rPr>
              <a:t> complications </a:t>
            </a:r>
            <a:endParaRPr lang="en" sz="1600" spc="-1" dirty="0">
              <a:solidFill>
                <a:schemeClr val="dk1"/>
              </a:solidFill>
              <a:latin typeface="Montserrat"/>
              <a:ea typeface="Montserrat"/>
            </a:endParaRPr>
          </a:p>
          <a:p>
            <a:pPr marL="400050" indent="-171450">
              <a:lnSpc>
                <a:spcPct val="100000"/>
              </a:lnSpc>
              <a:tabLst>
                <a:tab pos="0" algn="l"/>
              </a:tabLst>
            </a:pPr>
            <a:r>
              <a:rPr lang="en" sz="1600" b="0" u="sng" strike="noStrike" spc="-1" dirty="0">
                <a:solidFill>
                  <a:schemeClr val="dk1"/>
                </a:solidFill>
                <a:latin typeface="Montserrat"/>
                <a:ea typeface="Montserrat"/>
              </a:rPr>
              <a:t>Ensure</a:t>
            </a:r>
            <a:r>
              <a:rPr lang="en" sz="1600" b="0" strike="noStrike" spc="-1" dirty="0">
                <a:solidFill>
                  <a:schemeClr val="dk1"/>
                </a:solidFill>
                <a:latin typeface="Montserrat"/>
                <a:ea typeface="Montserrat"/>
              </a:rPr>
              <a:t> the correct outcome of the surgery</a:t>
            </a:r>
            <a:endParaRPr lang="en" sz="1600" spc="-1" dirty="0">
              <a:solidFill>
                <a:schemeClr val="dk1"/>
              </a:solidFill>
              <a:latin typeface="Montserrat"/>
              <a:ea typeface="Montserrat"/>
            </a:endParaRPr>
          </a:p>
          <a:p>
            <a:pPr marL="400050" indent="-171450">
              <a:lnSpc>
                <a:spcPct val="100000"/>
              </a:lnSpc>
              <a:tabLst>
                <a:tab pos="0" algn="l"/>
              </a:tabLst>
            </a:pPr>
            <a:endParaRPr lang="en" sz="1600" b="0" strike="noStrike" spc="-1" dirty="0">
              <a:solidFill>
                <a:schemeClr val="dk1"/>
              </a:solidFill>
              <a:latin typeface="Montserrat"/>
              <a:ea typeface="Montserrat"/>
            </a:endParaRPr>
          </a:p>
          <a:p>
            <a:pPr indent="0">
              <a:lnSpc>
                <a:spcPct val="100000"/>
              </a:lnSpc>
              <a:buNone/>
              <a:tabLst>
                <a:tab pos="0" algn="l"/>
              </a:tabLst>
            </a:pPr>
            <a:r>
              <a:rPr lang="en" sz="1600" b="0" strike="noStrike" spc="-1" dirty="0">
                <a:solidFill>
                  <a:schemeClr val="dk1"/>
                </a:solidFill>
                <a:latin typeface="Montserrat"/>
                <a:ea typeface="Montserrat"/>
              </a:rPr>
              <a:t>Effective follow-up improves patient </a:t>
            </a:r>
            <a:r>
              <a:rPr lang="en" sz="1600" b="0" u="sng" strike="noStrike" spc="-1" dirty="0">
                <a:solidFill>
                  <a:schemeClr val="dk1"/>
                </a:solidFill>
                <a:latin typeface="Montserrat"/>
                <a:ea typeface="Montserrat"/>
              </a:rPr>
              <a:t>satisfaction</a:t>
            </a:r>
            <a:r>
              <a:rPr lang="en" sz="1600" b="0" strike="noStrike" spc="-1" dirty="0">
                <a:solidFill>
                  <a:schemeClr val="dk1"/>
                </a:solidFill>
                <a:latin typeface="Montserrat"/>
                <a:ea typeface="Montserrat"/>
              </a:rPr>
              <a:t> and compares results with expectations.</a:t>
            </a:r>
            <a:endParaRPr lang="fr-FR" sz="1600" b="0" strike="noStrike" spc="-1" dirty="0">
              <a:solidFill>
                <a:srgbClr val="000000"/>
              </a:solidFill>
              <a:latin typeface="Arial"/>
            </a:endParaRPr>
          </a:p>
        </p:txBody>
      </p:sp>
      <p:graphicFrame>
        <p:nvGraphicFramePr>
          <p:cNvPr id="4" name="Diagramma 3">
            <a:extLst>
              <a:ext uri="{FF2B5EF4-FFF2-40B4-BE49-F238E27FC236}">
                <a16:creationId xmlns:a16="http://schemas.microsoft.com/office/drawing/2014/main" id="{6D83EEA4-86A9-6B02-2B7A-CFD02C40A6A8}"/>
              </a:ext>
            </a:extLst>
          </p:cNvPr>
          <p:cNvGraphicFramePr/>
          <p:nvPr>
            <p:extLst>
              <p:ext uri="{D42A27DB-BD31-4B8C-83A1-F6EECF244321}">
                <p14:modId xmlns:p14="http://schemas.microsoft.com/office/powerpoint/2010/main" val="1158241367"/>
              </p:ext>
            </p:extLst>
          </p:nvPr>
        </p:nvGraphicFramePr>
        <p:xfrm>
          <a:off x="3758786" y="430583"/>
          <a:ext cx="5383751" cy="4282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555C4A83-D959-6677-7A3B-F92400777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3" name="Immagine 2" descr="Immagine che contiene testo, schermata, Carattere, algebra&#10;&#10;Il contenuto generato dall'IA potrebbe non essere corretto.">
            <a:extLst>
              <a:ext uri="{FF2B5EF4-FFF2-40B4-BE49-F238E27FC236}">
                <a16:creationId xmlns:a16="http://schemas.microsoft.com/office/drawing/2014/main" id="{0CF68AA7-2878-FBD2-740C-4662A6E5E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084" y="4132419"/>
            <a:ext cx="2797347" cy="10269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1E28-0451-7DE1-2500-03E50F44240E}"/>
            </a:ext>
          </a:extLst>
        </p:cNvPr>
        <p:cNvGrpSpPr/>
        <p:nvPr/>
      </p:nvGrpSpPr>
      <p:grpSpPr>
        <a:xfrm>
          <a:off x="0" y="0"/>
          <a:ext cx="0" cy="0"/>
          <a:chOff x="0" y="0"/>
          <a:chExt cx="0" cy="0"/>
        </a:xfrm>
      </p:grpSpPr>
      <p:sp>
        <p:nvSpPr>
          <p:cNvPr id="171" name="PlaceHolder 1">
            <a:extLst>
              <a:ext uri="{FF2B5EF4-FFF2-40B4-BE49-F238E27FC236}">
                <a16:creationId xmlns:a16="http://schemas.microsoft.com/office/drawing/2014/main" id="{3016820F-7939-3C59-A377-33B90FB112D2}"/>
              </a:ext>
            </a:extLst>
          </p:cNvPr>
          <p:cNvSpPr>
            <a:spLocks noGrp="1"/>
          </p:cNvSpPr>
          <p:nvPr>
            <p:ph type="title"/>
          </p:nvPr>
        </p:nvSpPr>
        <p:spPr>
          <a:xfrm>
            <a:off x="434906" y="430583"/>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Importance of follow-up</a:t>
            </a:r>
            <a:endParaRPr lang="fr-FR" sz="3000" b="0" strike="noStrike" spc="-1" dirty="0">
              <a:solidFill>
                <a:schemeClr val="dk1"/>
              </a:solidFill>
              <a:latin typeface="Arial"/>
            </a:endParaRPr>
          </a:p>
        </p:txBody>
      </p:sp>
      <p:sp>
        <p:nvSpPr>
          <p:cNvPr id="172" name="PlaceHolder 2">
            <a:extLst>
              <a:ext uri="{FF2B5EF4-FFF2-40B4-BE49-F238E27FC236}">
                <a16:creationId xmlns:a16="http://schemas.microsoft.com/office/drawing/2014/main" id="{8BA3DB65-9EA5-AA34-D2F2-DF0FE6BFEABF}"/>
              </a:ext>
            </a:extLst>
          </p:cNvPr>
          <p:cNvSpPr>
            <a:spLocks noGrp="1"/>
          </p:cNvSpPr>
          <p:nvPr>
            <p:ph/>
          </p:nvPr>
        </p:nvSpPr>
        <p:spPr>
          <a:xfrm>
            <a:off x="4370263" y="580174"/>
            <a:ext cx="4028670" cy="665297"/>
          </a:xfrm>
          <a:prstGeom prst="rect">
            <a:avLst/>
          </a:prstGeom>
          <a:solidFill>
            <a:schemeClr val="tx2">
              <a:lumMod val="40000"/>
              <a:lumOff val="60000"/>
            </a:schemeClr>
          </a:solidFill>
          <a:ln w="0">
            <a:noFill/>
          </a:ln>
        </p:spPr>
        <p:txBody>
          <a:bodyPr lIns="91440" tIns="91440" rIns="91440" bIns="91440" anchor="t">
            <a:noAutofit/>
          </a:bodyPr>
          <a:lstStyle/>
          <a:p>
            <a:pPr indent="0" algn="ctr">
              <a:lnSpc>
                <a:spcPct val="100000"/>
              </a:lnSpc>
              <a:buNone/>
              <a:tabLst>
                <a:tab pos="0" algn="l"/>
              </a:tabLst>
            </a:pPr>
            <a:r>
              <a:rPr lang="en" sz="1600" b="1" strike="noStrike" spc="-1" dirty="0">
                <a:solidFill>
                  <a:schemeClr val="dk1"/>
                </a:solidFill>
                <a:latin typeface="Montserrat"/>
                <a:ea typeface="Montserrat"/>
              </a:rPr>
              <a:t>35 </a:t>
            </a:r>
            <a:r>
              <a:rPr lang="en-US" sz="1600" b="1" strike="noStrike" spc="-1" dirty="0">
                <a:solidFill>
                  <a:schemeClr val="dk1"/>
                </a:solidFill>
                <a:latin typeface="Montserrat"/>
                <a:ea typeface="Montserrat"/>
              </a:rPr>
              <a:t>studies </a:t>
            </a:r>
            <a:r>
              <a:rPr lang="en-US" sz="1600" b="0" strike="noStrike" spc="-1" dirty="0">
                <a:solidFill>
                  <a:schemeClr val="dk1"/>
                </a:solidFill>
                <a:latin typeface="Montserrat"/>
                <a:ea typeface="Montserrat"/>
              </a:rPr>
              <a:t>with remote postoperative assessment</a:t>
            </a:r>
            <a:endParaRPr lang="fr-FR" sz="1600" b="0" strike="noStrike" spc="-1" dirty="0">
              <a:solidFill>
                <a:srgbClr val="000000"/>
              </a:solidFill>
              <a:latin typeface="Arial"/>
            </a:endParaRPr>
          </a:p>
        </p:txBody>
      </p:sp>
      <p:sp>
        <p:nvSpPr>
          <p:cNvPr id="2" name="PlaceHolder 2">
            <a:extLst>
              <a:ext uri="{FF2B5EF4-FFF2-40B4-BE49-F238E27FC236}">
                <a16:creationId xmlns:a16="http://schemas.microsoft.com/office/drawing/2014/main" id="{209B4C3E-F6B3-F540-D7B1-865C138E00D5}"/>
              </a:ext>
            </a:extLst>
          </p:cNvPr>
          <p:cNvSpPr txBox="1">
            <a:spLocks/>
          </p:cNvSpPr>
          <p:nvPr/>
        </p:nvSpPr>
        <p:spPr>
          <a:xfrm>
            <a:off x="3429000" y="1588860"/>
            <a:ext cx="5665417" cy="1640854"/>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nSpc>
                <a:spcPct val="100000"/>
              </a:lnSpc>
              <a:tabLst>
                <a:tab pos="0" algn="l"/>
              </a:tabLst>
            </a:pPr>
            <a:r>
              <a:rPr lang="en" sz="1600" b="1" spc="-1" dirty="0">
                <a:solidFill>
                  <a:schemeClr val="dk1"/>
                </a:solidFill>
                <a:latin typeface="Montserrat"/>
                <a:ea typeface="Montserrat"/>
              </a:rPr>
              <a:t>&gt; 90% </a:t>
            </a:r>
            <a:r>
              <a:rPr lang="it-IT" sz="1600" b="1" spc="-1" dirty="0" err="1">
                <a:solidFill>
                  <a:schemeClr val="dk1"/>
                </a:solidFill>
                <a:latin typeface="Montserrat"/>
                <a:ea typeface="Montserrat"/>
              </a:rPr>
              <a:t>satisfied</a:t>
            </a:r>
            <a:r>
              <a:rPr lang="it-IT" sz="1600" b="1" spc="-1" dirty="0">
                <a:solidFill>
                  <a:schemeClr val="dk1"/>
                </a:solidFill>
                <a:latin typeface="Montserrat"/>
                <a:ea typeface="Montserrat"/>
              </a:rPr>
              <a:t> with remote follow-up</a:t>
            </a:r>
          </a:p>
          <a:p>
            <a:pPr marL="514350" indent="-285750">
              <a:lnSpc>
                <a:spcPct val="100000"/>
              </a:lnSpc>
              <a:tabLst>
                <a:tab pos="0" algn="l"/>
              </a:tabLst>
            </a:pPr>
            <a:r>
              <a:rPr lang="it-IT" sz="1600" b="1" spc="-1" dirty="0">
                <a:solidFill>
                  <a:schemeClr val="dk1"/>
                </a:solidFill>
                <a:latin typeface="Montserrat"/>
              </a:rPr>
              <a:t>80% </a:t>
            </a:r>
            <a:r>
              <a:rPr lang="en-US" sz="1600" b="1" spc="-1" dirty="0">
                <a:solidFill>
                  <a:schemeClr val="dk1"/>
                </a:solidFill>
                <a:latin typeface="Montserrat"/>
              </a:rPr>
              <a:t>would recommend it to others</a:t>
            </a:r>
          </a:p>
          <a:p>
            <a:pPr marL="514350" indent="-285750">
              <a:lnSpc>
                <a:spcPct val="100000"/>
              </a:lnSpc>
              <a:tabLst>
                <a:tab pos="0" algn="l"/>
              </a:tabLst>
            </a:pPr>
            <a:r>
              <a:rPr lang="en-US" sz="1600" b="1" spc="-1" dirty="0">
                <a:solidFill>
                  <a:schemeClr val="dk1"/>
                </a:solidFill>
                <a:latin typeface="Montserrat"/>
              </a:rPr>
              <a:t>71% interested in internet-delivered treatment</a:t>
            </a:r>
          </a:p>
          <a:p>
            <a:pPr marL="514350" indent="-285750">
              <a:lnSpc>
                <a:spcPct val="100000"/>
              </a:lnSpc>
              <a:tabLst>
                <a:tab pos="0" algn="l"/>
              </a:tabLst>
            </a:pPr>
            <a:r>
              <a:rPr lang="en-US" sz="1600" b="1" spc="-1" dirty="0">
                <a:solidFill>
                  <a:schemeClr val="dk1"/>
                </a:solidFill>
                <a:latin typeface="Montserrat"/>
              </a:rPr>
              <a:t>50% interested in phone-based treatment</a:t>
            </a:r>
            <a:endParaRPr lang="it-IT" sz="1600" b="1" spc="-1" dirty="0">
              <a:solidFill>
                <a:schemeClr val="dk1"/>
              </a:solidFill>
              <a:latin typeface="Montserrat"/>
            </a:endParaRPr>
          </a:p>
          <a:p>
            <a:pPr marL="514350" indent="-285750">
              <a:lnSpc>
                <a:spcPct val="100000"/>
              </a:lnSpc>
              <a:tabLst>
                <a:tab pos="0" algn="l"/>
              </a:tabLst>
            </a:pPr>
            <a:endParaRPr lang="fr-FR" sz="1600" spc="-1" dirty="0">
              <a:solidFill>
                <a:srgbClr val="000000"/>
              </a:solidFill>
              <a:latin typeface="Arial"/>
            </a:endParaRPr>
          </a:p>
        </p:txBody>
      </p:sp>
      <p:sp>
        <p:nvSpPr>
          <p:cNvPr id="5" name="PlaceHolder 2">
            <a:extLst>
              <a:ext uri="{FF2B5EF4-FFF2-40B4-BE49-F238E27FC236}">
                <a16:creationId xmlns:a16="http://schemas.microsoft.com/office/drawing/2014/main" id="{EC16B5EC-ED80-F1E7-108C-AB6E6955D5D3}"/>
              </a:ext>
            </a:extLst>
          </p:cNvPr>
          <p:cNvSpPr txBox="1">
            <a:spLocks/>
          </p:cNvSpPr>
          <p:nvPr/>
        </p:nvSpPr>
        <p:spPr>
          <a:xfrm>
            <a:off x="175054" y="2239100"/>
            <a:ext cx="3253946" cy="2002700"/>
          </a:xfrm>
          <a:prstGeom prst="rect">
            <a:avLst/>
          </a:prstGeom>
          <a:gradFill flip="none" rotWithShape="1">
            <a:gsLst>
              <a:gs pos="0">
                <a:schemeClr val="tx2">
                  <a:shade val="30000"/>
                  <a:satMod val="115000"/>
                  <a:alpha val="2000"/>
                  <a:lumMod val="0"/>
                </a:schemeClr>
              </a:gs>
              <a:gs pos="89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a:ln w="0">
            <a:noFill/>
          </a:ln>
        </p:spPr>
        <p:txBody>
          <a:bodyPr lIns="91440" tIns="91440" rIns="91440" bIns="91440" anchor="t">
            <a:noAutofit/>
          </a:bodyPr>
          <a:lstStyle>
            <a:lvl1pPr marL="400050" indent="-171450">
              <a:lnSpc>
                <a:spcPct val="100000"/>
              </a:lnSpc>
              <a:spcBef>
                <a:spcPts val="1000"/>
              </a:spcBef>
              <a:buFont typeface="Arial" panose="020B0604020202020204" pitchFamily="34" charset="0"/>
              <a:buChar char="•"/>
              <a:tabLst>
                <a:tab pos="0" algn="l"/>
              </a:tabLst>
              <a:defRPr spc="-1">
                <a:solidFill>
                  <a:schemeClr val="dk1"/>
                </a:solidFill>
                <a:latin typeface="Montserra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indent="0" algn="ctr">
              <a:buNone/>
            </a:pPr>
            <a:r>
              <a:rPr lang="en" sz="2800" b="1" dirty="0"/>
              <a:t>20-30% POOR WEIGHT LOSS after bariatric surgery</a:t>
            </a:r>
          </a:p>
        </p:txBody>
      </p:sp>
      <p:pic>
        <p:nvPicPr>
          <p:cNvPr id="4" name="Immagine 3">
            <a:extLst>
              <a:ext uri="{FF2B5EF4-FFF2-40B4-BE49-F238E27FC236}">
                <a16:creationId xmlns:a16="http://schemas.microsoft.com/office/drawing/2014/main" id="{A28BA57A-E9C2-306D-F153-910AF404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3" name="Immagine 2" descr="Immagine che contiene testo, schermata, Carattere, algebra&#10;&#10;Il contenuto generato dall'IA potrebbe non essere corretto.">
            <a:extLst>
              <a:ext uri="{FF2B5EF4-FFF2-40B4-BE49-F238E27FC236}">
                <a16:creationId xmlns:a16="http://schemas.microsoft.com/office/drawing/2014/main" id="{B155CD8D-9D15-5B5B-A533-C380E0EF9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227" y="3341452"/>
            <a:ext cx="2797347" cy="1026998"/>
          </a:xfrm>
          <a:prstGeom prst="rect">
            <a:avLst/>
          </a:prstGeom>
        </p:spPr>
      </p:pic>
    </p:spTree>
    <p:extLst>
      <p:ext uri="{BB962C8B-B14F-4D97-AF65-F5344CB8AC3E}">
        <p14:creationId xmlns:p14="http://schemas.microsoft.com/office/powerpoint/2010/main" val="4005051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p:cNvSpPr>
          <p:nvPr>
            <p:ph type="title"/>
          </p:nvPr>
        </p:nvSpPr>
        <p:spPr>
          <a:xfrm>
            <a:off x="328641" y="178653"/>
            <a:ext cx="4466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Expected results and monitoring</a:t>
            </a:r>
            <a:endParaRPr lang="fr-FR" sz="3000" b="0" strike="noStrike" spc="-1" dirty="0">
              <a:solidFill>
                <a:schemeClr val="dk1"/>
              </a:solidFill>
              <a:latin typeface="Arial"/>
            </a:endParaRPr>
          </a:p>
        </p:txBody>
      </p:sp>
      <p:sp>
        <p:nvSpPr>
          <p:cNvPr id="177" name="Google Shape;285;p35"/>
          <p:cNvSpPr/>
          <p:nvPr/>
        </p:nvSpPr>
        <p:spPr>
          <a:xfrm>
            <a:off x="6924906" y="149914"/>
            <a:ext cx="2041293" cy="2582136"/>
          </a:xfrm>
          <a:prstGeom prst="roundRect">
            <a:avLst>
              <a:gd name="adj" fmla="val 16667"/>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4" name="Ovale 3">
            <a:extLst>
              <a:ext uri="{FF2B5EF4-FFF2-40B4-BE49-F238E27FC236}">
                <a16:creationId xmlns:a16="http://schemas.microsoft.com/office/drawing/2014/main" id="{9FF8A5B2-1252-CA30-4BAC-30A61DF3E041}"/>
              </a:ext>
            </a:extLst>
          </p:cNvPr>
          <p:cNvSpPr/>
          <p:nvPr/>
        </p:nvSpPr>
        <p:spPr>
          <a:xfrm>
            <a:off x="106879" y="1879601"/>
            <a:ext cx="2308594" cy="2294226"/>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PlaceHolder 2">
            <a:extLst>
              <a:ext uri="{FF2B5EF4-FFF2-40B4-BE49-F238E27FC236}">
                <a16:creationId xmlns:a16="http://schemas.microsoft.com/office/drawing/2014/main" id="{AD892AF9-04B7-AB58-D71D-395E54E757CE}"/>
              </a:ext>
            </a:extLst>
          </p:cNvPr>
          <p:cNvSpPr txBox="1">
            <a:spLocks/>
          </p:cNvSpPr>
          <p:nvPr/>
        </p:nvSpPr>
        <p:spPr>
          <a:xfrm>
            <a:off x="5310685" y="3266022"/>
            <a:ext cx="3889387" cy="1542087"/>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Font typeface="Arial" panose="020B0604020202020204" pitchFamily="34" charset="0"/>
              <a:buNone/>
              <a:tabLst>
                <a:tab pos="0" algn="l"/>
              </a:tabLst>
            </a:pPr>
            <a:r>
              <a:rPr lang="en" b="1" spc="-1" dirty="0">
                <a:solidFill>
                  <a:schemeClr val="dk1"/>
                </a:solidFill>
                <a:latin typeface="Montserrat"/>
                <a:ea typeface="Montserrat"/>
              </a:rPr>
              <a:t>EQUAL ACCESS to STANDARDIZED PROTOCOLS</a:t>
            </a:r>
            <a:endParaRPr lang="fr-FR" b="1" spc="-1" dirty="0">
              <a:solidFill>
                <a:srgbClr val="000000"/>
              </a:solidFill>
              <a:latin typeface="Arial"/>
            </a:endParaRPr>
          </a:p>
        </p:txBody>
      </p:sp>
      <p:graphicFrame>
        <p:nvGraphicFramePr>
          <p:cNvPr id="3" name="Diagramma 2">
            <a:extLst>
              <a:ext uri="{FF2B5EF4-FFF2-40B4-BE49-F238E27FC236}">
                <a16:creationId xmlns:a16="http://schemas.microsoft.com/office/drawing/2014/main" id="{C7F077D8-CDBE-9F21-09E1-6766F8E402AD}"/>
              </a:ext>
            </a:extLst>
          </p:cNvPr>
          <p:cNvGraphicFramePr/>
          <p:nvPr>
            <p:extLst>
              <p:ext uri="{D42A27DB-BD31-4B8C-83A1-F6EECF244321}">
                <p14:modId xmlns:p14="http://schemas.microsoft.com/office/powerpoint/2010/main" val="1320343165"/>
              </p:ext>
            </p:extLst>
          </p:nvPr>
        </p:nvGraphicFramePr>
        <p:xfrm>
          <a:off x="1888621" y="1466388"/>
          <a:ext cx="4371861" cy="316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6" name="PlaceHolder 2"/>
          <p:cNvSpPr>
            <a:spLocks noGrp="1"/>
          </p:cNvSpPr>
          <p:nvPr>
            <p:ph/>
          </p:nvPr>
        </p:nvSpPr>
        <p:spPr>
          <a:xfrm>
            <a:off x="28207" y="2312942"/>
            <a:ext cx="2308593" cy="1397292"/>
          </a:xfrm>
          <a:prstGeom prst="rect">
            <a:avLst/>
          </a:prstGeom>
          <a:noFill/>
          <a:ln w="0">
            <a:noFill/>
          </a:ln>
        </p:spPr>
        <p:txBody>
          <a:bodyPr lIns="91440" tIns="91440" rIns="91440" bIns="91440" anchor="t">
            <a:normAutofit fontScale="92500" lnSpcReduction="10000"/>
          </a:bodyPr>
          <a:lstStyle/>
          <a:p>
            <a:pPr marL="400050" indent="-171450">
              <a:lnSpc>
                <a:spcPct val="100000"/>
              </a:lnSpc>
              <a:tabLst>
                <a:tab pos="0" algn="l"/>
              </a:tabLst>
            </a:pPr>
            <a:r>
              <a:rPr lang="en" sz="2000" b="0" strike="noStrike" spc="-1" dirty="0">
                <a:solidFill>
                  <a:schemeClr val="dk1"/>
                </a:solidFill>
                <a:latin typeface="Montserrat"/>
                <a:ea typeface="Montserrat"/>
              </a:rPr>
              <a:t>Reduce complications</a:t>
            </a:r>
            <a:endParaRPr lang="en" sz="2000" spc="-1" dirty="0">
              <a:solidFill>
                <a:schemeClr val="dk1"/>
              </a:solidFill>
              <a:latin typeface="Montserrat"/>
              <a:ea typeface="Montserrat"/>
            </a:endParaRPr>
          </a:p>
          <a:p>
            <a:pPr marL="400050" indent="-171450">
              <a:lnSpc>
                <a:spcPct val="100000"/>
              </a:lnSpc>
              <a:tabLst>
                <a:tab pos="0" algn="l"/>
              </a:tabLst>
            </a:pPr>
            <a:r>
              <a:rPr lang="en" sz="2000" b="0" strike="noStrike" spc="-1" dirty="0">
                <a:solidFill>
                  <a:schemeClr val="dk1"/>
                </a:solidFill>
                <a:latin typeface="Montserrat"/>
                <a:ea typeface="Montserrat"/>
              </a:rPr>
              <a:t>Improved quality of life</a:t>
            </a:r>
          </a:p>
        </p:txBody>
      </p:sp>
      <p:sp>
        <p:nvSpPr>
          <p:cNvPr id="6" name="CasellaDiTesto 5">
            <a:extLst>
              <a:ext uri="{FF2B5EF4-FFF2-40B4-BE49-F238E27FC236}">
                <a16:creationId xmlns:a16="http://schemas.microsoft.com/office/drawing/2014/main" id="{4B74BC6E-59FF-4386-9453-B7E23F711E22}"/>
              </a:ext>
            </a:extLst>
          </p:cNvPr>
          <p:cNvSpPr txBox="1"/>
          <p:nvPr/>
        </p:nvSpPr>
        <p:spPr>
          <a:xfrm>
            <a:off x="5997588" y="2864130"/>
            <a:ext cx="3039533" cy="369332"/>
          </a:xfrm>
          <a:prstGeom prst="rect">
            <a:avLst/>
          </a:prstGeom>
          <a:noFill/>
        </p:spPr>
        <p:txBody>
          <a:bodyPr wrap="square">
            <a:spAutoFit/>
          </a:bodyPr>
          <a:lstStyle/>
          <a:p>
            <a:r>
              <a:rPr lang="it-IT" spc="-1" dirty="0" err="1">
                <a:solidFill>
                  <a:schemeClr val="dk1"/>
                </a:solidFill>
                <a:latin typeface="Montserrat"/>
              </a:rPr>
              <a:t>need</a:t>
            </a:r>
            <a:r>
              <a:rPr lang="it-IT" spc="-1" dirty="0">
                <a:solidFill>
                  <a:schemeClr val="dk1"/>
                </a:solidFill>
                <a:latin typeface="Montserrat"/>
              </a:rPr>
              <a:t> to…</a:t>
            </a:r>
            <a:endParaRPr lang="it-IT" dirty="0"/>
          </a:p>
        </p:txBody>
      </p:sp>
      <p:pic>
        <p:nvPicPr>
          <p:cNvPr id="5" name="Immagine 4">
            <a:extLst>
              <a:ext uri="{FF2B5EF4-FFF2-40B4-BE49-F238E27FC236}">
                <a16:creationId xmlns:a16="http://schemas.microsoft.com/office/drawing/2014/main" id="{A7D01EDC-CDF2-9AEC-3F66-AA0805D2BD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type="title"/>
          </p:nvPr>
        </p:nvSpPr>
        <p:spPr>
          <a:xfrm>
            <a:off x="1555033" y="2650961"/>
            <a:ext cx="6033573" cy="88560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 sz="4100" b="1" strike="noStrike" spc="-1" dirty="0">
                <a:solidFill>
                  <a:schemeClr val="dk1"/>
                </a:solidFill>
                <a:latin typeface="Montserrat"/>
                <a:ea typeface="Montserrat"/>
              </a:rPr>
              <a:t>Integration of AI in post-Bariatric Surgery Follow-Up</a:t>
            </a:r>
            <a:endParaRPr lang="fr-FR" sz="4100" b="0" strike="noStrike" spc="-1" dirty="0">
              <a:solidFill>
                <a:schemeClr val="dk1"/>
              </a:solidFill>
              <a:latin typeface="Arial"/>
            </a:endParaRPr>
          </a:p>
        </p:txBody>
      </p:sp>
      <p:sp>
        <p:nvSpPr>
          <p:cNvPr id="179" name="PlaceHolder 2"/>
          <p:cNvSpPr>
            <a:spLocks noGrp="1"/>
          </p:cNvSpPr>
          <p:nvPr>
            <p:ph type="title"/>
          </p:nvPr>
        </p:nvSpPr>
        <p:spPr>
          <a:xfrm>
            <a:off x="4029120" y="1552680"/>
            <a:ext cx="1085400" cy="102852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6000" b="1" strike="noStrike" spc="-1">
                <a:solidFill>
                  <a:schemeClr val="accent3"/>
                </a:solidFill>
                <a:latin typeface="Montserrat"/>
                <a:ea typeface="Montserrat"/>
              </a:rPr>
              <a:t>03</a:t>
            </a:r>
            <a:endParaRPr lang="fr-FR" sz="6000" b="0" strike="noStrike" spc="-1">
              <a:solidFill>
                <a:schemeClr val="dk1"/>
              </a:solidFill>
              <a:latin typeface="Arial"/>
            </a:endParaRPr>
          </a:p>
        </p:txBody>
      </p:sp>
      <p:cxnSp>
        <p:nvCxnSpPr>
          <p:cNvPr id="180" name="Google Shape;278;p34"/>
          <p:cNvCxnSpPr/>
          <p:nvPr/>
        </p:nvCxnSpPr>
        <p:spPr>
          <a:xfrm>
            <a:off x="4100760" y="2577600"/>
            <a:ext cx="942480" cy="360"/>
          </a:xfrm>
          <a:prstGeom prst="straightConnector1">
            <a:avLst/>
          </a:prstGeom>
          <a:ln w="9525">
            <a:solidFill>
              <a:srgbClr val="4DE6EC"/>
            </a:solidFill>
            <a:round/>
          </a:ln>
        </p:spPr>
      </p:cxnSp>
      <p:pic>
        <p:nvPicPr>
          <p:cNvPr id="2" name="Immagine 1">
            <a:extLst>
              <a:ext uri="{FF2B5EF4-FFF2-40B4-BE49-F238E27FC236}">
                <a16:creationId xmlns:a16="http://schemas.microsoft.com/office/drawing/2014/main" id="{FC5736E3-3BFF-615A-E1DF-52878F541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p:cNvSpPr>
          <p:nvPr>
            <p:ph type="title"/>
          </p:nvPr>
        </p:nvSpPr>
        <p:spPr>
          <a:xfrm>
            <a:off x="395460" y="189787"/>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AI tools for monitoring</a:t>
            </a:r>
            <a:endParaRPr lang="fr-FR" sz="3000" b="0" strike="noStrike" spc="-1" dirty="0">
              <a:solidFill>
                <a:schemeClr val="dk1"/>
              </a:solidFill>
              <a:latin typeface="Arial"/>
            </a:endParaRPr>
          </a:p>
        </p:txBody>
      </p:sp>
      <p:sp>
        <p:nvSpPr>
          <p:cNvPr id="182" name="PlaceHolder 2"/>
          <p:cNvSpPr>
            <a:spLocks noGrp="1"/>
          </p:cNvSpPr>
          <p:nvPr>
            <p:ph/>
          </p:nvPr>
        </p:nvSpPr>
        <p:spPr>
          <a:xfrm>
            <a:off x="565618" y="1546300"/>
            <a:ext cx="2286000" cy="2642493"/>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1200" b="0" strike="noStrike" spc="-1" dirty="0">
                <a:solidFill>
                  <a:schemeClr val="dk1"/>
                </a:solidFill>
                <a:latin typeface="Montserrat"/>
                <a:ea typeface="Montserrat"/>
              </a:rPr>
              <a:t>There are several AI tools designed to monitor patients' health after surgery. These tools can collect and </a:t>
            </a:r>
            <a:r>
              <a:rPr lang="en" sz="1200" b="0" u="sng" strike="noStrike" spc="-1" dirty="0">
                <a:solidFill>
                  <a:schemeClr val="dk1"/>
                </a:solidFill>
                <a:latin typeface="Montserrat"/>
                <a:ea typeface="Montserrat"/>
              </a:rPr>
              <a:t>analyze real-time data</a:t>
            </a:r>
            <a:r>
              <a:rPr lang="en" sz="1200" b="0" strike="noStrike" spc="-1" dirty="0">
                <a:solidFill>
                  <a:schemeClr val="dk1"/>
                </a:solidFill>
                <a:latin typeface="Montserrat"/>
                <a:ea typeface="Montserrat"/>
              </a:rPr>
              <a:t>, such as vital signs, activity levels, and clinical parameters, </a:t>
            </a:r>
            <a:r>
              <a:rPr lang="en" sz="1200" b="0" u="sng" strike="noStrike" spc="-1" dirty="0">
                <a:solidFill>
                  <a:schemeClr val="dk1"/>
                </a:solidFill>
                <a:latin typeface="Montserrat"/>
                <a:ea typeface="Montserrat"/>
              </a:rPr>
              <a:t>allowing for timely intervention in the event of complications</a:t>
            </a:r>
            <a:r>
              <a:rPr lang="en" sz="1200" b="0" strike="noStrike" spc="-1" dirty="0">
                <a:solidFill>
                  <a:schemeClr val="dk1"/>
                </a:solidFill>
                <a:latin typeface="Montserrat"/>
                <a:ea typeface="Montserrat"/>
              </a:rPr>
              <a:t>.</a:t>
            </a:r>
            <a:endParaRPr lang="fr-FR" sz="1200" b="0" strike="noStrike" spc="-1" dirty="0">
              <a:solidFill>
                <a:srgbClr val="000000"/>
              </a:solidFill>
              <a:latin typeface="Arial"/>
            </a:endParaRPr>
          </a:p>
        </p:txBody>
      </p:sp>
      <p:pic>
        <p:nvPicPr>
          <p:cNvPr id="5" name="Immagine 4" descr="Immagine che contiene testo, schermata, Carattere, algebra&#10;&#10;Il contenuto generato dall'IA potrebbe non essere corretto.">
            <a:extLst>
              <a:ext uri="{FF2B5EF4-FFF2-40B4-BE49-F238E27FC236}">
                <a16:creationId xmlns:a16="http://schemas.microsoft.com/office/drawing/2014/main" id="{04FA22E1-54A5-7DDF-AEF0-0C6E45BFB3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59" y="3910936"/>
            <a:ext cx="3094998" cy="633382"/>
          </a:xfrm>
          <a:prstGeom prst="rect">
            <a:avLst/>
          </a:prstGeom>
        </p:spPr>
      </p:pic>
      <p:pic>
        <p:nvPicPr>
          <p:cNvPr id="2" name="Immagine 1">
            <a:extLst>
              <a:ext uri="{FF2B5EF4-FFF2-40B4-BE49-F238E27FC236}">
                <a16:creationId xmlns:a16="http://schemas.microsoft.com/office/drawing/2014/main" id="{8B282AA5-A276-C089-AB9F-E88FA1049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3" name="Immagine 2" descr="Immagine che contiene testo, biglietto da visita, logo, schermata&#10;&#10;Il contenuto generato dall'IA potrebbe non essere corretto.">
            <a:extLst>
              <a:ext uri="{FF2B5EF4-FFF2-40B4-BE49-F238E27FC236}">
                <a16:creationId xmlns:a16="http://schemas.microsoft.com/office/drawing/2014/main" id="{76BF1424-55A0-5E66-0425-B1630B1B6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79" y="289705"/>
            <a:ext cx="5179161" cy="47171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914400" y="533520"/>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a:solidFill>
                  <a:schemeClr val="dk1"/>
                </a:solidFill>
                <a:latin typeface="Montserrat"/>
                <a:ea typeface="Montserrat"/>
              </a:rPr>
              <a:t>Data analysis and reporting</a:t>
            </a:r>
            <a:endParaRPr lang="fr-FR" sz="3000" b="0" strike="noStrike" spc="-1">
              <a:solidFill>
                <a:schemeClr val="dk1"/>
              </a:solidFill>
              <a:latin typeface="Arial"/>
            </a:endParaRPr>
          </a:p>
        </p:txBody>
      </p:sp>
      <p:sp>
        <p:nvSpPr>
          <p:cNvPr id="184" name="PlaceHolder 2"/>
          <p:cNvSpPr>
            <a:spLocks noGrp="1"/>
          </p:cNvSpPr>
          <p:nvPr>
            <p:ph/>
          </p:nvPr>
        </p:nvSpPr>
        <p:spPr>
          <a:xfrm>
            <a:off x="373699" y="1697607"/>
            <a:ext cx="4027659" cy="2039947"/>
          </a:xfrm>
          <a:prstGeom prst="rect">
            <a:avLst/>
          </a:prstGeom>
          <a:noFill/>
          <a:ln w="28575">
            <a:solidFill>
              <a:schemeClr val="accent2"/>
            </a:solidFill>
          </a:ln>
        </p:spPr>
        <p:txBody>
          <a:bodyPr lIns="91440" tIns="91440" rIns="91440" bIns="91440" anchor="t">
            <a:noAutofit/>
          </a:bodyPr>
          <a:lstStyle/>
          <a:p>
            <a:pPr marL="400050" indent="-171450">
              <a:lnSpc>
                <a:spcPct val="100000"/>
              </a:lnSpc>
              <a:tabLst>
                <a:tab pos="0" algn="l"/>
              </a:tabLst>
            </a:pPr>
            <a:r>
              <a:rPr lang="en" sz="1600" b="0" strike="noStrike" spc="-1">
                <a:solidFill>
                  <a:schemeClr val="dk1"/>
                </a:solidFill>
                <a:latin typeface="Montserrat"/>
                <a:ea typeface="Montserrat"/>
              </a:rPr>
              <a:t>Analysis of </a:t>
            </a:r>
            <a:r>
              <a:rPr lang="en" sz="1600" b="0" u="sng" strike="noStrike" spc="-1">
                <a:solidFill>
                  <a:schemeClr val="dk1"/>
                </a:solidFill>
                <a:latin typeface="Montserrat"/>
                <a:ea typeface="Montserrat"/>
              </a:rPr>
              <a:t>large volumes </a:t>
            </a:r>
            <a:r>
              <a:rPr lang="en" sz="1600" b="0" strike="noStrike" spc="-1">
                <a:solidFill>
                  <a:schemeClr val="dk1"/>
                </a:solidFill>
                <a:latin typeface="Montserrat"/>
                <a:ea typeface="Montserrat"/>
              </a:rPr>
              <a:t>of clinical data</a:t>
            </a:r>
            <a:endParaRPr lang="en" sz="1600" spc="-1">
              <a:solidFill>
                <a:schemeClr val="dk1"/>
              </a:solidFill>
              <a:latin typeface="Montserrat"/>
              <a:ea typeface="Montserrat"/>
            </a:endParaRPr>
          </a:p>
          <a:p>
            <a:pPr marL="400050" indent="-171450">
              <a:lnSpc>
                <a:spcPct val="100000"/>
              </a:lnSpc>
              <a:tabLst>
                <a:tab pos="0" algn="l"/>
              </a:tabLst>
            </a:pPr>
            <a:r>
              <a:rPr lang="en" sz="1600" spc="-1">
                <a:solidFill>
                  <a:schemeClr val="dk1"/>
                </a:solidFill>
                <a:latin typeface="Montserrat"/>
                <a:ea typeface="Montserrat"/>
              </a:rPr>
              <a:t>C</a:t>
            </a:r>
            <a:r>
              <a:rPr lang="en" sz="1600" b="0" strike="noStrike" spc="-1">
                <a:solidFill>
                  <a:schemeClr val="dk1"/>
                </a:solidFill>
                <a:latin typeface="Montserrat"/>
                <a:ea typeface="Montserrat"/>
              </a:rPr>
              <a:t>reation of </a:t>
            </a:r>
            <a:r>
              <a:rPr lang="en" sz="1600" b="0" u="sng" strike="noStrike" spc="-1">
                <a:solidFill>
                  <a:schemeClr val="dk1"/>
                </a:solidFill>
                <a:latin typeface="Montserrat"/>
                <a:ea typeface="Montserrat"/>
              </a:rPr>
              <a:t>detailed reports </a:t>
            </a:r>
            <a:r>
              <a:rPr lang="en" sz="1600" b="0" strike="noStrike" spc="-1">
                <a:solidFill>
                  <a:schemeClr val="dk1"/>
                </a:solidFill>
                <a:latin typeface="Montserrat"/>
                <a:ea typeface="Montserrat"/>
              </a:rPr>
              <a:t>on patients' conditions</a:t>
            </a:r>
            <a:endParaRPr lang="en" sz="1600" spc="-1">
              <a:solidFill>
                <a:schemeClr val="dk1"/>
              </a:solidFill>
              <a:latin typeface="Montserrat"/>
              <a:ea typeface="Montserrat"/>
            </a:endParaRPr>
          </a:p>
          <a:p>
            <a:pPr marL="400050" indent="-171450">
              <a:lnSpc>
                <a:spcPct val="100000"/>
              </a:lnSpc>
              <a:tabLst>
                <a:tab pos="0" algn="l"/>
              </a:tabLst>
            </a:pPr>
            <a:r>
              <a:rPr lang="en" sz="1600" b="0" u="sng" strike="noStrike" spc="-1">
                <a:solidFill>
                  <a:schemeClr val="dk1"/>
                </a:solidFill>
                <a:latin typeface="Montserrat"/>
                <a:ea typeface="Montserrat"/>
              </a:rPr>
              <a:t>Trends and abnormalities </a:t>
            </a:r>
            <a:r>
              <a:rPr lang="en" sz="1600" b="0" strike="noStrike" spc="-1">
                <a:solidFill>
                  <a:schemeClr val="dk1"/>
                </a:solidFill>
                <a:latin typeface="Montserrat"/>
                <a:ea typeface="Montserrat"/>
              </a:rPr>
              <a:t>can be early identified throgh algorithms</a:t>
            </a:r>
            <a:endParaRPr lang="fr-FR" sz="1600" b="0" strike="noStrike" spc="-1" dirty="0">
              <a:solidFill>
                <a:srgbClr val="000000"/>
              </a:solidFill>
              <a:latin typeface="Arial"/>
            </a:endParaRPr>
          </a:p>
        </p:txBody>
      </p:sp>
      <p:pic>
        <p:nvPicPr>
          <p:cNvPr id="5" name="Immagine 4" descr="Immagine che contiene testo, schermata, Carattere, algebra&#10;&#10;Il contenuto generato dall'IA potrebbe non essere corretto.">
            <a:extLst>
              <a:ext uri="{FF2B5EF4-FFF2-40B4-BE49-F238E27FC236}">
                <a16:creationId xmlns:a16="http://schemas.microsoft.com/office/drawing/2014/main" id="{13941D9C-4C3C-A6B4-390B-E98924008D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30" y="3875045"/>
            <a:ext cx="3094998" cy="633382"/>
          </a:xfrm>
          <a:prstGeom prst="rect">
            <a:avLst/>
          </a:prstGeom>
        </p:spPr>
      </p:pic>
      <p:sp>
        <p:nvSpPr>
          <p:cNvPr id="8" name="PlaceHolder 2">
            <a:extLst>
              <a:ext uri="{FF2B5EF4-FFF2-40B4-BE49-F238E27FC236}">
                <a16:creationId xmlns:a16="http://schemas.microsoft.com/office/drawing/2014/main" id="{62E84E46-FD99-4DE9-CCC9-4701A60DAA4A}"/>
              </a:ext>
            </a:extLst>
          </p:cNvPr>
          <p:cNvSpPr txBox="1">
            <a:spLocks/>
          </p:cNvSpPr>
          <p:nvPr/>
        </p:nvSpPr>
        <p:spPr>
          <a:xfrm>
            <a:off x="4875419" y="2661026"/>
            <a:ext cx="3947939" cy="451058"/>
          </a:xfrm>
          <a:prstGeom prst="rect">
            <a:avLst/>
          </a:prstGeom>
          <a:solidFill>
            <a:srgbClr val="090646"/>
          </a:solid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Font typeface="Arial" panose="020B0604020202020204" pitchFamily="34" charset="0"/>
              <a:buNone/>
              <a:tabLst>
                <a:tab pos="0" algn="l"/>
              </a:tabLst>
            </a:pPr>
            <a:r>
              <a:rPr lang="en-US" sz="1600" b="1" spc="-1" dirty="0">
                <a:solidFill>
                  <a:schemeClr val="tx2">
                    <a:lumMod val="60000"/>
                    <a:lumOff val="40000"/>
                  </a:schemeClr>
                </a:solidFill>
                <a:latin typeface="Montserrat"/>
                <a:ea typeface="Montserrat"/>
              </a:rPr>
              <a:t>Neural Network Accuracy</a:t>
            </a:r>
            <a:endParaRPr lang="fr-FR" sz="1600" b="1" spc="-1" dirty="0">
              <a:solidFill>
                <a:schemeClr val="tx2">
                  <a:lumMod val="60000"/>
                  <a:lumOff val="40000"/>
                </a:schemeClr>
              </a:solidFill>
              <a:latin typeface="Arial"/>
            </a:endParaRPr>
          </a:p>
        </p:txBody>
      </p:sp>
      <p:sp>
        <p:nvSpPr>
          <p:cNvPr id="9" name="PlaceHolder 2">
            <a:extLst>
              <a:ext uri="{FF2B5EF4-FFF2-40B4-BE49-F238E27FC236}">
                <a16:creationId xmlns:a16="http://schemas.microsoft.com/office/drawing/2014/main" id="{354EC12D-11C8-36DB-136C-63627197E0FA}"/>
              </a:ext>
            </a:extLst>
          </p:cNvPr>
          <p:cNvSpPr txBox="1">
            <a:spLocks/>
          </p:cNvSpPr>
          <p:nvPr/>
        </p:nvSpPr>
        <p:spPr>
          <a:xfrm>
            <a:off x="4875419" y="3147883"/>
            <a:ext cx="1711647" cy="149917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Font typeface="Arial" panose="020B0604020202020204" pitchFamily="34" charset="0"/>
              <a:buNone/>
              <a:tabLst>
                <a:tab pos="0" algn="l"/>
              </a:tabLst>
            </a:pPr>
            <a:r>
              <a:rPr lang="en-US" sz="2000" b="1" spc="-1" dirty="0">
                <a:solidFill>
                  <a:schemeClr val="dk1"/>
                </a:solidFill>
                <a:latin typeface="Montserrat"/>
              </a:rPr>
              <a:t>98% </a:t>
            </a:r>
          </a:p>
          <a:p>
            <a:pPr indent="0" algn="ctr">
              <a:lnSpc>
                <a:spcPct val="100000"/>
              </a:lnSpc>
              <a:buFont typeface="Arial" panose="020B0604020202020204" pitchFamily="34" charset="0"/>
              <a:buNone/>
              <a:tabLst>
                <a:tab pos="0" algn="l"/>
              </a:tabLst>
            </a:pPr>
            <a:r>
              <a:rPr lang="en-US" sz="1400" spc="-1" dirty="0">
                <a:solidFill>
                  <a:schemeClr val="dk1"/>
                </a:solidFill>
                <a:latin typeface="Montserrat"/>
              </a:rPr>
              <a:t>in predicting postoperative complications.</a:t>
            </a:r>
            <a:endParaRPr lang="fr-FR" sz="1400" spc="-1" dirty="0">
              <a:solidFill>
                <a:schemeClr val="accent3"/>
              </a:solidFill>
              <a:latin typeface="Arial"/>
            </a:endParaRPr>
          </a:p>
        </p:txBody>
      </p:sp>
      <p:sp>
        <p:nvSpPr>
          <p:cNvPr id="10" name="PlaceHolder 2">
            <a:extLst>
              <a:ext uri="{FF2B5EF4-FFF2-40B4-BE49-F238E27FC236}">
                <a16:creationId xmlns:a16="http://schemas.microsoft.com/office/drawing/2014/main" id="{106AAED0-53B9-86B7-3510-FD218EA6E706}"/>
              </a:ext>
            </a:extLst>
          </p:cNvPr>
          <p:cNvSpPr txBox="1">
            <a:spLocks/>
          </p:cNvSpPr>
          <p:nvPr/>
        </p:nvSpPr>
        <p:spPr>
          <a:xfrm>
            <a:off x="6970523" y="3147883"/>
            <a:ext cx="1711647" cy="149917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Font typeface="Arial" panose="020B0604020202020204" pitchFamily="34" charset="0"/>
              <a:buNone/>
              <a:tabLst>
                <a:tab pos="0" algn="l"/>
              </a:tabLst>
            </a:pPr>
            <a:r>
              <a:rPr lang="en-US" sz="2000" b="1" spc="-1" dirty="0">
                <a:solidFill>
                  <a:schemeClr val="dk1"/>
                </a:solidFill>
                <a:latin typeface="Montserrat"/>
              </a:rPr>
              <a:t>94% </a:t>
            </a:r>
          </a:p>
          <a:p>
            <a:pPr indent="0" algn="ctr">
              <a:lnSpc>
                <a:spcPct val="100000"/>
              </a:lnSpc>
              <a:buFont typeface="Arial" panose="020B0604020202020204" pitchFamily="34" charset="0"/>
              <a:buNone/>
              <a:tabLst>
                <a:tab pos="0" algn="l"/>
              </a:tabLst>
            </a:pPr>
            <a:r>
              <a:rPr lang="en-US" sz="1400" spc="-1" dirty="0">
                <a:solidFill>
                  <a:schemeClr val="dk1"/>
                </a:solidFill>
                <a:latin typeface="Montserrat"/>
              </a:rPr>
              <a:t>in predicting postoperative post-operative weight loss.</a:t>
            </a:r>
            <a:endParaRPr lang="fr-FR" sz="1400" spc="-1" dirty="0">
              <a:solidFill>
                <a:schemeClr val="accent3"/>
              </a:solidFill>
              <a:latin typeface="Arial"/>
            </a:endParaRPr>
          </a:p>
        </p:txBody>
      </p:sp>
      <p:sp>
        <p:nvSpPr>
          <p:cNvPr id="12" name="Rettangolo con angoli arrotondati 11">
            <a:extLst>
              <a:ext uri="{FF2B5EF4-FFF2-40B4-BE49-F238E27FC236}">
                <a16:creationId xmlns:a16="http://schemas.microsoft.com/office/drawing/2014/main" id="{50AFB185-0735-ED02-ADFC-F3C56ABF3496}"/>
              </a:ext>
            </a:extLst>
          </p:cNvPr>
          <p:cNvSpPr/>
          <p:nvPr/>
        </p:nvSpPr>
        <p:spPr>
          <a:xfrm>
            <a:off x="5417642" y="264176"/>
            <a:ext cx="3149600" cy="22181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PlaceHolder 2">
            <a:extLst>
              <a:ext uri="{FF2B5EF4-FFF2-40B4-BE49-F238E27FC236}">
                <a16:creationId xmlns:a16="http://schemas.microsoft.com/office/drawing/2014/main" id="{DFC84253-1B75-6983-23C6-34498193AFDB}"/>
              </a:ext>
            </a:extLst>
          </p:cNvPr>
          <p:cNvSpPr txBox="1">
            <a:spLocks/>
          </p:cNvSpPr>
          <p:nvPr/>
        </p:nvSpPr>
        <p:spPr>
          <a:xfrm>
            <a:off x="5237913" y="291607"/>
            <a:ext cx="3222950" cy="1077292"/>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Font typeface="Arial" panose="020B0604020202020204" pitchFamily="34" charset="0"/>
              <a:buNone/>
              <a:tabLst>
                <a:tab pos="0" algn="l"/>
              </a:tabLst>
            </a:pPr>
            <a:r>
              <a:rPr lang="en-US" sz="1800" u="sng" spc="-1" dirty="0">
                <a:solidFill>
                  <a:schemeClr val="dk1"/>
                </a:solidFill>
                <a:latin typeface="Montserrat"/>
                <a:ea typeface="Montserrat"/>
              </a:rPr>
              <a:t>The majority of applied ML algorithms </a:t>
            </a:r>
            <a:r>
              <a:rPr lang="en-US" sz="1800" b="1" spc="-1" dirty="0">
                <a:solidFill>
                  <a:schemeClr val="dk1"/>
                </a:solidFill>
                <a:latin typeface="Montserrat"/>
                <a:ea typeface="Montserrat"/>
              </a:rPr>
              <a:t>predicted postoperative complications and weight loss with accuracies up to </a:t>
            </a:r>
            <a:r>
              <a:rPr lang="en-US" sz="1800" b="1" spc="-1" dirty="0">
                <a:solidFill>
                  <a:schemeClr val="accent3"/>
                </a:solidFill>
                <a:latin typeface="Montserrat"/>
                <a:ea typeface="Montserrat"/>
              </a:rPr>
              <a:t>98%</a:t>
            </a:r>
            <a:endParaRPr lang="fr-FR" sz="1800" b="1" spc="-1" dirty="0">
              <a:solidFill>
                <a:schemeClr val="accent3"/>
              </a:solidFill>
              <a:latin typeface="Arial"/>
            </a:endParaRPr>
          </a:p>
        </p:txBody>
      </p:sp>
      <p:pic>
        <p:nvPicPr>
          <p:cNvPr id="3" name="Immagine 2">
            <a:extLst>
              <a:ext uri="{FF2B5EF4-FFF2-40B4-BE49-F238E27FC236}">
                <a16:creationId xmlns:a16="http://schemas.microsoft.com/office/drawing/2014/main" id="{BD6FA5D2-D87B-B7DD-8D03-36795096D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xfrm>
            <a:off x="873052" y="218536"/>
            <a:ext cx="4466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Clinical decision support</a:t>
            </a:r>
            <a:endParaRPr lang="fr-FR" sz="3000" b="0" strike="noStrike" spc="-1" dirty="0">
              <a:solidFill>
                <a:schemeClr val="dk1"/>
              </a:solidFill>
              <a:latin typeface="Arial"/>
            </a:endParaRPr>
          </a:p>
        </p:txBody>
      </p:sp>
      <p:sp>
        <p:nvSpPr>
          <p:cNvPr id="186" name="PlaceHolder 2"/>
          <p:cNvSpPr>
            <a:spLocks noGrp="1"/>
          </p:cNvSpPr>
          <p:nvPr>
            <p:ph/>
          </p:nvPr>
        </p:nvSpPr>
        <p:spPr>
          <a:xfrm>
            <a:off x="781251" y="2637448"/>
            <a:ext cx="4349549" cy="1897489"/>
          </a:xfrm>
          <a:prstGeom prst="rect">
            <a:avLst/>
          </a:prstGeom>
          <a:gradFill flip="none" rotWithShape="1">
            <a:gsLst>
              <a:gs pos="0">
                <a:schemeClr val="tx2">
                  <a:shade val="30000"/>
                  <a:satMod val="115000"/>
                  <a:alpha val="2000"/>
                  <a:lumMod val="0"/>
                </a:schemeClr>
              </a:gs>
              <a:gs pos="65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a:ln w="0">
            <a:noFill/>
          </a:ln>
        </p:spPr>
        <p:txBody>
          <a:bodyPr lIns="91440" tIns="91440" rIns="91440" bIns="91440" anchor="t">
            <a:noAutofit/>
          </a:bodyPr>
          <a:lstStyle/>
          <a:p>
            <a:pPr marL="400050" indent="-171450">
              <a:lnSpc>
                <a:spcPct val="100000"/>
              </a:lnSpc>
              <a:tabLst>
                <a:tab pos="0" algn="l"/>
              </a:tabLst>
            </a:pPr>
            <a:r>
              <a:rPr lang="en" sz="1800" b="0" strike="noStrike" spc="-1" dirty="0">
                <a:solidFill>
                  <a:schemeClr val="dk1"/>
                </a:solidFill>
                <a:latin typeface="Montserrat"/>
                <a:ea typeface="Montserrat"/>
              </a:rPr>
              <a:t>Clinical decision support </a:t>
            </a:r>
          </a:p>
          <a:p>
            <a:pPr marL="400050" indent="-171450">
              <a:lnSpc>
                <a:spcPct val="100000"/>
              </a:lnSpc>
              <a:tabLst>
                <a:tab pos="0" algn="l"/>
              </a:tabLst>
            </a:pPr>
            <a:r>
              <a:rPr lang="en" sz="1800" spc="-1" dirty="0">
                <a:solidFill>
                  <a:schemeClr val="dk1"/>
                </a:solidFill>
                <a:latin typeface="Montserrat"/>
                <a:ea typeface="Montserrat"/>
              </a:rPr>
              <a:t>H</a:t>
            </a:r>
            <a:r>
              <a:rPr lang="en" sz="1800" b="0" strike="noStrike" spc="-1" dirty="0">
                <a:solidFill>
                  <a:schemeClr val="dk1"/>
                </a:solidFill>
                <a:latin typeface="Montserrat"/>
                <a:ea typeface="Montserrat"/>
              </a:rPr>
              <a:t>elp to formulate more accurate diagnoses</a:t>
            </a:r>
          </a:p>
          <a:p>
            <a:pPr marL="400050" indent="-171450">
              <a:lnSpc>
                <a:spcPct val="100000"/>
              </a:lnSpc>
              <a:tabLst>
                <a:tab pos="0" algn="l"/>
              </a:tabLst>
            </a:pPr>
            <a:r>
              <a:rPr lang="en" sz="1800" spc="-1" dirty="0">
                <a:solidFill>
                  <a:schemeClr val="dk1"/>
                </a:solidFill>
                <a:latin typeface="Montserrat"/>
                <a:ea typeface="Montserrat"/>
              </a:rPr>
              <a:t>Identify </a:t>
            </a:r>
            <a:r>
              <a:rPr lang="en" sz="1800" b="0" strike="noStrike" spc="-1" dirty="0">
                <a:solidFill>
                  <a:schemeClr val="dk1"/>
                </a:solidFill>
                <a:latin typeface="Montserrat"/>
                <a:ea typeface="Montserrat"/>
              </a:rPr>
              <a:t>personalized treatment strategies</a:t>
            </a:r>
            <a:endParaRPr lang="fr-FR" sz="1800" b="0" strike="noStrike" spc="-1" dirty="0">
              <a:solidFill>
                <a:srgbClr val="000000"/>
              </a:solidFill>
              <a:latin typeface="Arial"/>
            </a:endParaRPr>
          </a:p>
        </p:txBody>
      </p:sp>
      <p:sp>
        <p:nvSpPr>
          <p:cNvPr id="187" name="Google Shape;285;p35"/>
          <p:cNvSpPr/>
          <p:nvPr/>
        </p:nvSpPr>
        <p:spPr>
          <a:xfrm>
            <a:off x="5549064" y="763559"/>
            <a:ext cx="3128736" cy="4231773"/>
          </a:xfrm>
          <a:prstGeom prst="roundRect">
            <a:avLst>
              <a:gd name="adj" fmla="val 16667"/>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sp>
        <p:nvSpPr>
          <p:cNvPr id="3" name="PlaceHolder 2">
            <a:extLst>
              <a:ext uri="{FF2B5EF4-FFF2-40B4-BE49-F238E27FC236}">
                <a16:creationId xmlns:a16="http://schemas.microsoft.com/office/drawing/2014/main" id="{5B6AA2C4-4F6A-B5FF-F5B4-E24A32FEFFAF}"/>
              </a:ext>
            </a:extLst>
          </p:cNvPr>
          <p:cNvSpPr txBox="1">
            <a:spLocks/>
          </p:cNvSpPr>
          <p:nvPr/>
        </p:nvSpPr>
        <p:spPr>
          <a:xfrm>
            <a:off x="2166019" y="1306115"/>
            <a:ext cx="2964781" cy="739542"/>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path path="circle">
              <a:fillToRect t="100000" r="100000"/>
            </a:path>
            <a:tileRect l="-100000" b="-100000"/>
          </a:gradFill>
          <a:ln w="0">
            <a:noFill/>
          </a:ln>
        </p:spPr>
        <p:txBody>
          <a:bodyPr lIns="91440" tIns="91440" rIns="91440" bIns="91440" anchor="t">
            <a:noAutofit/>
          </a:bodyPr>
          <a:lstStyle>
            <a:defPPr>
              <a:defRPr lang="it-IT"/>
            </a:defPPr>
            <a:lvl1pPr marL="228600" indent="0">
              <a:lnSpc>
                <a:spcPct val="100000"/>
              </a:lnSpc>
              <a:spcBef>
                <a:spcPts val="1000"/>
              </a:spcBef>
              <a:buFont typeface="Arial" panose="020B0604020202020204" pitchFamily="34" charset="0"/>
              <a:buNone/>
              <a:tabLst>
                <a:tab pos="0" algn="l"/>
              </a:tabLst>
              <a:defRPr sz="1200" spc="-1">
                <a:solidFill>
                  <a:schemeClr val="dk1"/>
                </a:solidFill>
                <a:latin typeface="Montserrat"/>
                <a:ea typeface="Montserra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 sz="1800" dirty="0"/>
              <a:t>analyze historical patient data</a:t>
            </a:r>
            <a:endParaRPr lang="fr-FR" sz="1800" dirty="0"/>
          </a:p>
        </p:txBody>
      </p:sp>
      <p:sp>
        <p:nvSpPr>
          <p:cNvPr id="5" name="CasellaDiTesto 4">
            <a:extLst>
              <a:ext uri="{FF2B5EF4-FFF2-40B4-BE49-F238E27FC236}">
                <a16:creationId xmlns:a16="http://schemas.microsoft.com/office/drawing/2014/main" id="{F49E3FE3-BC06-A4CC-00EE-A43B3913152C}"/>
              </a:ext>
            </a:extLst>
          </p:cNvPr>
          <p:cNvSpPr txBox="1"/>
          <p:nvPr/>
        </p:nvSpPr>
        <p:spPr>
          <a:xfrm>
            <a:off x="2166019" y="2157136"/>
            <a:ext cx="2964781" cy="369332"/>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path path="circle">
              <a:fillToRect t="100000" r="100000"/>
            </a:path>
            <a:tileRect l="-100000" b="-100000"/>
          </a:gradFill>
        </p:spPr>
        <p:txBody>
          <a:bodyPr wrap="square">
            <a:spAutoFit/>
          </a:bodyPr>
          <a:lstStyle/>
          <a:p>
            <a:pPr marL="228600">
              <a:spcBef>
                <a:spcPts val="1000"/>
              </a:spcBef>
              <a:tabLst>
                <a:tab pos="0" algn="l"/>
              </a:tabLst>
            </a:pPr>
            <a:r>
              <a:rPr lang="en" spc="-1" dirty="0">
                <a:solidFill>
                  <a:schemeClr val="dk1"/>
                </a:solidFill>
                <a:latin typeface="Montserrat"/>
              </a:rPr>
              <a:t>treatment guidelines</a:t>
            </a:r>
            <a:endParaRPr lang="it-IT" spc="-1" dirty="0">
              <a:solidFill>
                <a:schemeClr val="dk1"/>
              </a:solidFill>
              <a:latin typeface="Montserrat"/>
            </a:endParaRPr>
          </a:p>
        </p:txBody>
      </p:sp>
      <p:sp>
        <p:nvSpPr>
          <p:cNvPr id="6" name="Ovale 5">
            <a:extLst>
              <a:ext uri="{FF2B5EF4-FFF2-40B4-BE49-F238E27FC236}">
                <a16:creationId xmlns:a16="http://schemas.microsoft.com/office/drawing/2014/main" id="{590E68FC-FA72-8DAC-DCC4-F85D2A76D940}"/>
              </a:ext>
            </a:extLst>
          </p:cNvPr>
          <p:cNvSpPr/>
          <p:nvPr/>
        </p:nvSpPr>
        <p:spPr>
          <a:xfrm>
            <a:off x="983504" y="1601513"/>
            <a:ext cx="764251" cy="739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PlaceHolder 2">
            <a:extLst>
              <a:ext uri="{FF2B5EF4-FFF2-40B4-BE49-F238E27FC236}">
                <a16:creationId xmlns:a16="http://schemas.microsoft.com/office/drawing/2014/main" id="{B1856A68-A923-EE4C-5FFF-A55372E31852}"/>
              </a:ext>
            </a:extLst>
          </p:cNvPr>
          <p:cNvSpPr txBox="1">
            <a:spLocks/>
          </p:cNvSpPr>
          <p:nvPr/>
        </p:nvSpPr>
        <p:spPr>
          <a:xfrm>
            <a:off x="928187" y="1757436"/>
            <a:ext cx="685800" cy="566369"/>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tabLst>
                <a:tab pos="0" algn="l"/>
              </a:tabLst>
            </a:pPr>
            <a:r>
              <a:rPr lang="en" sz="1800" b="1" spc="-1" dirty="0">
                <a:solidFill>
                  <a:schemeClr val="dk1"/>
                </a:solidFill>
                <a:latin typeface="Montserrat"/>
                <a:ea typeface="Montserrat"/>
              </a:rPr>
              <a:t>AI</a:t>
            </a:r>
            <a:endParaRPr lang="fr-FR" sz="1800" b="1" spc="-1" dirty="0">
              <a:solidFill>
                <a:srgbClr val="000000"/>
              </a:solidFill>
              <a:latin typeface="Arial"/>
            </a:endParaRPr>
          </a:p>
        </p:txBody>
      </p:sp>
      <p:pic>
        <p:nvPicPr>
          <p:cNvPr id="4" name="Immagine 3">
            <a:extLst>
              <a:ext uri="{FF2B5EF4-FFF2-40B4-BE49-F238E27FC236}">
                <a16:creationId xmlns:a16="http://schemas.microsoft.com/office/drawing/2014/main" id="{392B6A0A-285A-C178-EAB6-0FA25540A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2390760" y="2752560"/>
            <a:ext cx="5046360" cy="88560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 sz="4100" b="1" strike="noStrike" spc="-1" dirty="0">
                <a:solidFill>
                  <a:schemeClr val="dk1"/>
                </a:solidFill>
                <a:latin typeface="Montserrat"/>
                <a:ea typeface="Montserrat"/>
              </a:rPr>
              <a:t>Follow-up benefits and practical examples</a:t>
            </a:r>
            <a:endParaRPr lang="fr-FR" sz="4100" b="0" strike="noStrike" spc="-1" dirty="0">
              <a:solidFill>
                <a:schemeClr val="dk1"/>
              </a:solidFill>
              <a:latin typeface="Arial"/>
            </a:endParaRPr>
          </a:p>
        </p:txBody>
      </p:sp>
      <p:cxnSp>
        <p:nvCxnSpPr>
          <p:cNvPr id="190" name="Google Shape;278;p34"/>
          <p:cNvCxnSpPr/>
          <p:nvPr/>
        </p:nvCxnSpPr>
        <p:spPr>
          <a:xfrm>
            <a:off x="4100760" y="2577600"/>
            <a:ext cx="942480" cy="360"/>
          </a:xfrm>
          <a:prstGeom prst="straightConnector1">
            <a:avLst/>
          </a:prstGeom>
          <a:ln w="9525">
            <a:solidFill>
              <a:srgbClr val="4DE6EC"/>
            </a:solidFill>
            <a:round/>
          </a:ln>
        </p:spPr>
      </p:cxnSp>
      <p:sp>
        <p:nvSpPr>
          <p:cNvPr id="2" name="PlaceHolder 2">
            <a:extLst>
              <a:ext uri="{FF2B5EF4-FFF2-40B4-BE49-F238E27FC236}">
                <a16:creationId xmlns:a16="http://schemas.microsoft.com/office/drawing/2014/main" id="{A3823E87-620D-6656-0218-4C8592ED8D8B}"/>
              </a:ext>
            </a:extLst>
          </p:cNvPr>
          <p:cNvSpPr txBox="1">
            <a:spLocks/>
          </p:cNvSpPr>
          <p:nvPr/>
        </p:nvSpPr>
        <p:spPr>
          <a:xfrm>
            <a:off x="4029120" y="1724040"/>
            <a:ext cx="1085400" cy="1028520"/>
          </a:xfrm>
          <a:prstGeom prst="rect">
            <a:avLst/>
          </a:prstGeom>
          <a:noFill/>
          <a:ln w="0">
            <a:noFill/>
          </a:ln>
        </p:spPr>
        <p:txBody>
          <a:bodyPr lIns="91440" tIns="91440" rIns="91440" bIns="9144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en" sz="6000" b="1" spc="-1" dirty="0">
                <a:solidFill>
                  <a:schemeClr val="accent3"/>
                </a:solidFill>
                <a:latin typeface="Montserrat"/>
                <a:ea typeface="Montserrat"/>
              </a:rPr>
              <a:t>04</a:t>
            </a:r>
            <a:endParaRPr lang="fr-FR" sz="6000" spc="-1" dirty="0">
              <a:solidFill>
                <a:schemeClr val="dk1"/>
              </a:solidFill>
              <a:latin typeface="Arial"/>
            </a:endParaRPr>
          </a:p>
        </p:txBody>
      </p:sp>
      <p:pic>
        <p:nvPicPr>
          <p:cNvPr id="3" name="Immagine 2">
            <a:extLst>
              <a:ext uri="{FF2B5EF4-FFF2-40B4-BE49-F238E27FC236}">
                <a16:creationId xmlns:a16="http://schemas.microsoft.com/office/drawing/2014/main" id="{DE7E2351-F159-303B-EB34-79E536BAE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2"/>
          <p:cNvSpPr>
            <a:spLocks noGrp="1"/>
          </p:cNvSpPr>
          <p:nvPr>
            <p:ph/>
          </p:nvPr>
        </p:nvSpPr>
        <p:spPr>
          <a:xfrm>
            <a:off x="0" y="1136096"/>
            <a:ext cx="4882393" cy="927596"/>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 sz="2400" spc="-1" dirty="0">
                <a:solidFill>
                  <a:schemeClr val="dk1"/>
                </a:solidFill>
                <a:latin typeface="Montserrat"/>
              </a:rPr>
              <a:t>Increase efficiency in patient management</a:t>
            </a:r>
          </a:p>
        </p:txBody>
      </p:sp>
      <p:sp>
        <p:nvSpPr>
          <p:cNvPr id="2" name="PlaceHolder 1">
            <a:extLst>
              <a:ext uri="{FF2B5EF4-FFF2-40B4-BE49-F238E27FC236}">
                <a16:creationId xmlns:a16="http://schemas.microsoft.com/office/drawing/2014/main" id="{B365B8E2-7F92-CD73-602A-2D3C05451644}"/>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pic>
        <p:nvPicPr>
          <p:cNvPr id="4" name="Immagine 3" descr="Immagine che contiene testo, Carattere, schermata, bianco&#10;&#10;Il contenuto generato dall'IA potrebbe non essere corretto.">
            <a:extLst>
              <a:ext uri="{FF2B5EF4-FFF2-40B4-BE49-F238E27FC236}">
                <a16:creationId xmlns:a16="http://schemas.microsoft.com/office/drawing/2014/main" id="{BB5923C6-80A5-052C-3343-BEB230C58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457" y="3759493"/>
            <a:ext cx="2959890" cy="886425"/>
          </a:xfrm>
          <a:prstGeom prst="rect">
            <a:avLst/>
          </a:prstGeom>
        </p:spPr>
      </p:pic>
      <p:sp>
        <p:nvSpPr>
          <p:cNvPr id="11" name="CasellaDiTesto 10">
            <a:extLst>
              <a:ext uri="{FF2B5EF4-FFF2-40B4-BE49-F238E27FC236}">
                <a16:creationId xmlns:a16="http://schemas.microsoft.com/office/drawing/2014/main" id="{98839E33-7A6E-8689-9B94-ACBA757CD7FD}"/>
              </a:ext>
            </a:extLst>
          </p:cNvPr>
          <p:cNvSpPr txBox="1"/>
          <p:nvPr/>
        </p:nvSpPr>
        <p:spPr>
          <a:xfrm>
            <a:off x="0" y="2067537"/>
            <a:ext cx="5180824" cy="830997"/>
          </a:xfrm>
          <a:prstGeom prst="rect">
            <a:avLst/>
          </a:prstGeom>
          <a:noFill/>
        </p:spPr>
        <p:txBody>
          <a:bodyPr wrap="square">
            <a:spAutoFit/>
          </a:bodyPr>
          <a:lstStyle/>
          <a:p>
            <a:r>
              <a:rPr lang="en-US" sz="1600" spc="-1" dirty="0">
                <a:solidFill>
                  <a:schemeClr val="dk1"/>
                </a:solidFill>
                <a:latin typeface="Montserrat"/>
              </a:rPr>
              <a:t>ML </a:t>
            </a:r>
            <a:r>
              <a:rPr lang="en-US" sz="1600" u="sng" spc="-1" dirty="0">
                <a:solidFill>
                  <a:schemeClr val="dk1"/>
                </a:solidFill>
                <a:latin typeface="Montserrat"/>
              </a:rPr>
              <a:t>predictive capacity improves by the integration of follow-up data</a:t>
            </a:r>
            <a:r>
              <a:rPr lang="en-US" sz="1600" spc="-1" dirty="0">
                <a:solidFill>
                  <a:schemeClr val="dk1"/>
                </a:solidFill>
                <a:latin typeface="Montserrat"/>
              </a:rPr>
              <a:t>, with a potential role in early postoperative patient management.</a:t>
            </a:r>
          </a:p>
        </p:txBody>
      </p:sp>
      <p:sp>
        <p:nvSpPr>
          <p:cNvPr id="12" name="CasellaDiTesto 11">
            <a:extLst>
              <a:ext uri="{FF2B5EF4-FFF2-40B4-BE49-F238E27FC236}">
                <a16:creationId xmlns:a16="http://schemas.microsoft.com/office/drawing/2014/main" id="{F868573B-5935-39CE-BE30-783D515BC8F1}"/>
              </a:ext>
            </a:extLst>
          </p:cNvPr>
          <p:cNvSpPr txBox="1"/>
          <p:nvPr/>
        </p:nvSpPr>
        <p:spPr>
          <a:xfrm>
            <a:off x="93703" y="3046361"/>
            <a:ext cx="2235200" cy="1323439"/>
          </a:xfrm>
          <a:prstGeom prst="rect">
            <a:avLst/>
          </a:prstGeom>
          <a:noFill/>
        </p:spPr>
        <p:txBody>
          <a:bodyPr wrap="square">
            <a:spAutoFit/>
          </a:bodyPr>
          <a:lstStyle/>
          <a:p>
            <a:r>
              <a:rPr lang="en-US" sz="1600" spc="-1" dirty="0">
                <a:solidFill>
                  <a:schemeClr val="accent3">
                    <a:lumMod val="75000"/>
                  </a:schemeClr>
                </a:solidFill>
                <a:latin typeface="Montserrat"/>
              </a:rPr>
              <a:t>ML could help to </a:t>
            </a:r>
            <a:r>
              <a:rPr lang="en-US" sz="1600" u="sng" spc="-1" dirty="0">
                <a:solidFill>
                  <a:schemeClr val="accent3">
                    <a:lumMod val="75000"/>
                  </a:schemeClr>
                </a:solidFill>
                <a:latin typeface="Montserrat"/>
              </a:rPr>
              <a:t>evaluate the best time to perform bariatric surgery </a:t>
            </a:r>
            <a:r>
              <a:rPr lang="en-US" sz="1600" spc="-1" dirty="0">
                <a:solidFill>
                  <a:schemeClr val="accent3">
                    <a:lumMod val="75000"/>
                  </a:schemeClr>
                </a:solidFill>
                <a:latin typeface="Montserrat"/>
              </a:rPr>
              <a:t>after bridge ESG.</a:t>
            </a:r>
            <a:endParaRPr lang="it-IT" sz="1600" spc="-1" dirty="0">
              <a:solidFill>
                <a:schemeClr val="accent3">
                  <a:lumMod val="75000"/>
                </a:schemeClr>
              </a:solidFill>
              <a:latin typeface="Montserrat"/>
            </a:endParaRPr>
          </a:p>
        </p:txBody>
      </p:sp>
      <p:pic>
        <p:nvPicPr>
          <p:cNvPr id="3" name="Immagine 2">
            <a:extLst>
              <a:ext uri="{FF2B5EF4-FFF2-40B4-BE49-F238E27FC236}">
                <a16:creationId xmlns:a16="http://schemas.microsoft.com/office/drawing/2014/main" id="{41FFE4A6-F9AE-2B0C-E9CB-1CAA3F569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10" name="Immagine 9" descr="Immagine che contiene testo, schermata, diagramma, Policromia&#10;&#10;Il contenuto generato dall'IA potrebbe non essere corretto.">
            <a:extLst>
              <a:ext uri="{FF2B5EF4-FFF2-40B4-BE49-F238E27FC236}">
                <a16:creationId xmlns:a16="http://schemas.microsoft.com/office/drawing/2014/main" id="{D69D52F8-9F86-5256-7038-7984A57A4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347" y="159811"/>
            <a:ext cx="4038950" cy="4823878"/>
          </a:xfrm>
          <a:prstGeom prst="rect">
            <a:avLst/>
          </a:prstGeom>
        </p:spPr>
      </p:pic>
      <p:sp>
        <p:nvSpPr>
          <p:cNvPr id="5" name="CasellaDiTesto 4">
            <a:extLst>
              <a:ext uri="{FF2B5EF4-FFF2-40B4-BE49-F238E27FC236}">
                <a16:creationId xmlns:a16="http://schemas.microsoft.com/office/drawing/2014/main" id="{12BC3717-0AA8-E0E6-8502-3F1C6F33EB68}"/>
              </a:ext>
            </a:extLst>
          </p:cNvPr>
          <p:cNvSpPr txBox="1"/>
          <p:nvPr/>
        </p:nvSpPr>
        <p:spPr>
          <a:xfrm>
            <a:off x="2291981" y="2981467"/>
            <a:ext cx="2452739" cy="584775"/>
          </a:xfrm>
          <a:prstGeom prst="rect">
            <a:avLst/>
          </a:prstGeom>
          <a:noFill/>
        </p:spPr>
        <p:txBody>
          <a:bodyPr wrap="square">
            <a:spAutoFit/>
          </a:bodyPr>
          <a:lstStyle/>
          <a:p>
            <a:r>
              <a:rPr lang="en-US" sz="1600" spc="-1" dirty="0">
                <a:solidFill>
                  <a:schemeClr val="dk1"/>
                </a:solidFill>
                <a:latin typeface="Montserrat"/>
              </a:rPr>
              <a:t>ROC-AUC %TWL 0,88</a:t>
            </a:r>
          </a:p>
          <a:p>
            <a:r>
              <a:rPr lang="en-US" sz="1600" spc="-1" dirty="0">
                <a:solidFill>
                  <a:schemeClr val="dk1"/>
                </a:solidFill>
                <a:latin typeface="Montserrat"/>
              </a:rPr>
              <a:t>ROC-AUC %EWL0,85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76CF2-774D-8230-84E8-80796F4EE1B5}"/>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C7DBBEFF-40F7-56FA-8519-38CAEE59ECBD}"/>
              </a:ext>
            </a:extLst>
          </p:cNvPr>
          <p:cNvSpPr>
            <a:spLocks noGrp="1"/>
          </p:cNvSpPr>
          <p:nvPr>
            <p:ph/>
          </p:nvPr>
        </p:nvSpPr>
        <p:spPr>
          <a:xfrm>
            <a:off x="0" y="1181211"/>
            <a:ext cx="3805224" cy="597714"/>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 sz="2400" spc="-1" dirty="0">
                <a:solidFill>
                  <a:schemeClr val="dk1"/>
                </a:solidFill>
                <a:latin typeface="Montserrat"/>
              </a:rPr>
              <a:t>Reduce human error</a:t>
            </a:r>
          </a:p>
        </p:txBody>
      </p:sp>
      <p:sp>
        <p:nvSpPr>
          <p:cNvPr id="2" name="PlaceHolder 1">
            <a:extLst>
              <a:ext uri="{FF2B5EF4-FFF2-40B4-BE49-F238E27FC236}">
                <a16:creationId xmlns:a16="http://schemas.microsoft.com/office/drawing/2014/main" id="{EE9A9A12-403A-00FB-C9D2-7304BA8EF64D}"/>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pic>
        <p:nvPicPr>
          <p:cNvPr id="6" name="Immagine 5" descr="Immagine che contiene testo, diagramma, Parallelo, schermata&#10;&#10;Il contenuto generato dall'IA potrebbe non essere corretto.">
            <a:extLst>
              <a:ext uri="{FF2B5EF4-FFF2-40B4-BE49-F238E27FC236}">
                <a16:creationId xmlns:a16="http://schemas.microsoft.com/office/drawing/2014/main" id="{E1E97922-01E9-5F21-09BE-56519C5F5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523" y="40529"/>
            <a:ext cx="5010722" cy="4554475"/>
          </a:xfrm>
          <a:prstGeom prst="rect">
            <a:avLst/>
          </a:prstGeom>
        </p:spPr>
      </p:pic>
      <p:pic>
        <p:nvPicPr>
          <p:cNvPr id="8" name="Immagine 7" descr="Immagine che contiene testo, schermata, Carattere, documento&#10;&#10;Il contenuto generato dall'IA potrebbe non essere corretto.">
            <a:extLst>
              <a:ext uri="{FF2B5EF4-FFF2-40B4-BE49-F238E27FC236}">
                <a16:creationId xmlns:a16="http://schemas.microsoft.com/office/drawing/2014/main" id="{CF29DE3A-F2B3-130A-9CDE-2319AC653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291" y="1756665"/>
            <a:ext cx="2370073" cy="1853689"/>
          </a:xfrm>
          <a:prstGeom prst="rect">
            <a:avLst/>
          </a:prstGeom>
        </p:spPr>
      </p:pic>
      <p:sp>
        <p:nvSpPr>
          <p:cNvPr id="9" name="CasellaDiTesto 8">
            <a:extLst>
              <a:ext uri="{FF2B5EF4-FFF2-40B4-BE49-F238E27FC236}">
                <a16:creationId xmlns:a16="http://schemas.microsoft.com/office/drawing/2014/main" id="{F4A1F500-D62B-1D34-EC89-A3D4A817C5E3}"/>
              </a:ext>
            </a:extLst>
          </p:cNvPr>
          <p:cNvSpPr txBox="1"/>
          <p:nvPr/>
        </p:nvSpPr>
        <p:spPr>
          <a:xfrm>
            <a:off x="0" y="3592159"/>
            <a:ext cx="4264013" cy="1077218"/>
          </a:xfrm>
          <a:prstGeom prst="rect">
            <a:avLst/>
          </a:prstGeom>
          <a:noFill/>
        </p:spPr>
        <p:txBody>
          <a:bodyPr wrap="square">
            <a:spAutoFit/>
          </a:bodyPr>
          <a:lstStyle/>
          <a:p>
            <a:r>
              <a:rPr lang="en-US" sz="1600" spc="-1" dirty="0">
                <a:solidFill>
                  <a:schemeClr val="dk1"/>
                </a:solidFill>
                <a:latin typeface="Montserrat"/>
              </a:rPr>
              <a:t>AI has </a:t>
            </a:r>
            <a:r>
              <a:rPr lang="en-US" sz="1600" u="sng" spc="-1" dirty="0">
                <a:solidFill>
                  <a:schemeClr val="dk1"/>
                </a:solidFill>
                <a:latin typeface="Montserrat"/>
              </a:rPr>
              <a:t>reduced the error rate </a:t>
            </a:r>
            <a:r>
              <a:rPr lang="en-US" sz="1600" spc="-1" dirty="0">
                <a:solidFill>
                  <a:schemeClr val="dk1"/>
                </a:solidFill>
                <a:latin typeface="Montserrat"/>
              </a:rPr>
              <a:t>in the diagnosis of cancer-positive lymph nodes, allowing pathologists to focus on smaller areas.</a:t>
            </a:r>
            <a:endParaRPr lang="it-IT" sz="1600" spc="-1" dirty="0">
              <a:solidFill>
                <a:schemeClr val="dk1"/>
              </a:solidFill>
              <a:latin typeface="Montserrat"/>
            </a:endParaRPr>
          </a:p>
        </p:txBody>
      </p:sp>
      <p:pic>
        <p:nvPicPr>
          <p:cNvPr id="3" name="Immagine 2">
            <a:extLst>
              <a:ext uri="{FF2B5EF4-FFF2-40B4-BE49-F238E27FC236}">
                <a16:creationId xmlns:a16="http://schemas.microsoft.com/office/drawing/2014/main" id="{2641A7FB-278B-7857-9C91-542B6E36A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4" name="CasellaDiTesto 3">
            <a:extLst>
              <a:ext uri="{FF2B5EF4-FFF2-40B4-BE49-F238E27FC236}">
                <a16:creationId xmlns:a16="http://schemas.microsoft.com/office/drawing/2014/main" id="{F92CB95E-8D90-F3D8-2068-10356CF84BB6}"/>
              </a:ext>
            </a:extLst>
          </p:cNvPr>
          <p:cNvSpPr txBox="1"/>
          <p:nvPr/>
        </p:nvSpPr>
        <p:spPr>
          <a:xfrm>
            <a:off x="86410" y="1756665"/>
            <a:ext cx="1651933" cy="1938992"/>
          </a:xfrm>
          <a:prstGeom prst="rect">
            <a:avLst/>
          </a:prstGeom>
          <a:noFill/>
        </p:spPr>
        <p:txBody>
          <a:bodyPr wrap="square">
            <a:spAutoFit/>
          </a:bodyPr>
          <a:lstStyle/>
          <a:p>
            <a:r>
              <a:rPr lang="en-US" sz="1200" spc="-1" dirty="0">
                <a:solidFill>
                  <a:schemeClr val="accent3">
                    <a:lumMod val="75000"/>
                  </a:schemeClr>
                </a:solidFill>
                <a:latin typeface="Montserrat"/>
              </a:rPr>
              <a:t>Best ML: AUC 0.994 vs 0.810 (pathologists with time constraint)</a:t>
            </a:r>
          </a:p>
          <a:p>
            <a:endParaRPr lang="en-US" sz="1200" spc="-1" dirty="0">
              <a:solidFill>
                <a:schemeClr val="accent3">
                  <a:lumMod val="75000"/>
                </a:schemeClr>
              </a:solidFill>
              <a:latin typeface="Montserrat"/>
            </a:endParaRPr>
          </a:p>
          <a:p>
            <a:r>
              <a:rPr lang="en-US" sz="1200" spc="-1" dirty="0">
                <a:solidFill>
                  <a:schemeClr val="accent3">
                    <a:lumMod val="75000"/>
                  </a:schemeClr>
                </a:solidFill>
                <a:latin typeface="Montserrat"/>
              </a:rPr>
              <a:t>Best 5 ML: AUC similar to pathologists without time constraint</a:t>
            </a:r>
            <a:endParaRPr lang="it-IT" sz="1200" spc="-1" dirty="0">
              <a:solidFill>
                <a:schemeClr val="accent3">
                  <a:lumMod val="75000"/>
                </a:schemeClr>
              </a:solidFill>
              <a:latin typeface="Montserrat"/>
            </a:endParaRPr>
          </a:p>
        </p:txBody>
      </p:sp>
    </p:spTree>
    <p:extLst>
      <p:ext uri="{BB962C8B-B14F-4D97-AF65-F5344CB8AC3E}">
        <p14:creationId xmlns:p14="http://schemas.microsoft.com/office/powerpoint/2010/main" val="381318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0C52"/>
        </a:solidFill>
        <a:effectLst/>
      </p:bgPr>
    </p:bg>
    <p:spTree>
      <p:nvGrpSpPr>
        <p:cNvPr id="1" name="">
          <a:extLst>
            <a:ext uri="{FF2B5EF4-FFF2-40B4-BE49-F238E27FC236}">
              <a16:creationId xmlns:a16="http://schemas.microsoft.com/office/drawing/2014/main" id="{2B816297-754B-18E4-1347-5769D062EAC7}"/>
            </a:ext>
          </a:extLst>
        </p:cNvPr>
        <p:cNvGrpSpPr/>
        <p:nvPr/>
      </p:nvGrpSpPr>
      <p:grpSpPr>
        <a:xfrm>
          <a:off x="0" y="0"/>
          <a:ext cx="0" cy="0"/>
          <a:chOff x="0" y="0"/>
          <a:chExt cx="0" cy="0"/>
        </a:xfrm>
      </p:grpSpPr>
      <p:sp>
        <p:nvSpPr>
          <p:cNvPr id="152" name="PlaceHolder 1">
            <a:extLst>
              <a:ext uri="{FF2B5EF4-FFF2-40B4-BE49-F238E27FC236}">
                <a16:creationId xmlns:a16="http://schemas.microsoft.com/office/drawing/2014/main" id="{C8AA925B-5223-3C35-933A-8B73D216F22F}"/>
              </a:ext>
            </a:extLst>
          </p:cNvPr>
          <p:cNvSpPr>
            <a:spLocks noGrp="1"/>
          </p:cNvSpPr>
          <p:nvPr>
            <p:ph type="title"/>
          </p:nvPr>
        </p:nvSpPr>
        <p:spPr>
          <a:xfrm>
            <a:off x="714240" y="1200240"/>
            <a:ext cx="7714800" cy="1495080"/>
          </a:xfrm>
          <a:prstGeom prst="rect">
            <a:avLst/>
          </a:prstGeom>
          <a:noFill/>
          <a:ln w="0">
            <a:noFill/>
          </a:ln>
        </p:spPr>
        <p:txBody>
          <a:bodyPr lIns="91440" tIns="91440" rIns="91440" bIns="91440" anchor="b">
            <a:normAutofit fontScale="90000"/>
          </a:bodyPr>
          <a:lstStyle/>
          <a:p>
            <a:pPr indent="0" algn="ctr">
              <a:lnSpc>
                <a:spcPct val="100000"/>
              </a:lnSpc>
              <a:buNone/>
              <a:tabLst>
                <a:tab pos="0" algn="l"/>
              </a:tabLst>
            </a:pPr>
            <a:r>
              <a:rPr lang="en" sz="4800" b="1" strike="noStrike" spc="-1" dirty="0">
                <a:solidFill>
                  <a:schemeClr val="dk1"/>
                </a:solidFill>
                <a:latin typeface="Montserrat"/>
                <a:ea typeface="Montserrat"/>
              </a:rPr>
              <a:t>Role of AI in Post Bariatric Surgery Follow-Up</a:t>
            </a:r>
            <a:endParaRPr lang="fr-FR" sz="4800" b="0" strike="noStrike" spc="-1" dirty="0">
              <a:solidFill>
                <a:schemeClr val="dk1"/>
              </a:solidFill>
              <a:latin typeface="Arial"/>
            </a:endParaRPr>
          </a:p>
        </p:txBody>
      </p:sp>
      <p:sp>
        <p:nvSpPr>
          <p:cNvPr id="153" name="PlaceHolder 2">
            <a:extLst>
              <a:ext uri="{FF2B5EF4-FFF2-40B4-BE49-F238E27FC236}">
                <a16:creationId xmlns:a16="http://schemas.microsoft.com/office/drawing/2014/main" id="{1BC15B49-AA06-3021-E7B7-9E734D25B514}"/>
              </a:ext>
            </a:extLst>
          </p:cNvPr>
          <p:cNvSpPr>
            <a:spLocks noGrp="1"/>
          </p:cNvSpPr>
          <p:nvPr>
            <p:ph type="subTitle"/>
          </p:nvPr>
        </p:nvSpPr>
        <p:spPr>
          <a:xfrm>
            <a:off x="714240" y="2990880"/>
            <a:ext cx="7714800" cy="409320"/>
          </a:xfrm>
          <a:prstGeom prst="rect">
            <a:avLst/>
          </a:prstGeom>
          <a:noFill/>
          <a:ln w="0">
            <a:noFill/>
          </a:ln>
        </p:spPr>
        <p:txBody>
          <a:bodyPr lIns="91440" tIns="91440" rIns="91440" bIns="91440" anchor="t">
            <a:normAutofit lnSpcReduction="10000"/>
          </a:bodyPr>
          <a:lstStyle/>
          <a:p>
            <a:pPr indent="0" algn="ctr">
              <a:lnSpc>
                <a:spcPct val="100000"/>
              </a:lnSpc>
              <a:buNone/>
              <a:tabLst>
                <a:tab pos="0" algn="l"/>
              </a:tabLst>
            </a:pPr>
            <a:r>
              <a:rPr lang="en" sz="1600" b="0" strike="noStrike" spc="-1" dirty="0">
                <a:solidFill>
                  <a:schemeClr val="dk1"/>
                </a:solidFill>
                <a:latin typeface="Montserrat"/>
                <a:ea typeface="Montserrat"/>
              </a:rPr>
              <a:t>The importance of artificial intelligence in post-surgical management</a:t>
            </a:r>
            <a:endParaRPr lang="en-US" sz="1600" b="0" strike="noStrike" spc="-1" dirty="0">
              <a:solidFill>
                <a:srgbClr val="FFFFFF"/>
              </a:solidFill>
              <a:latin typeface="OpenSymbol"/>
            </a:endParaRPr>
          </a:p>
        </p:txBody>
      </p:sp>
      <p:cxnSp>
        <p:nvCxnSpPr>
          <p:cNvPr id="154" name="Google Shape;233;p30">
            <a:extLst>
              <a:ext uri="{FF2B5EF4-FFF2-40B4-BE49-F238E27FC236}">
                <a16:creationId xmlns:a16="http://schemas.microsoft.com/office/drawing/2014/main" id="{D17752E4-8947-ECE1-7A0F-4B15836741CE}"/>
              </a:ext>
            </a:extLst>
          </p:cNvPr>
          <p:cNvCxnSpPr/>
          <p:nvPr/>
        </p:nvCxnSpPr>
        <p:spPr>
          <a:xfrm>
            <a:off x="1130400" y="2700720"/>
            <a:ext cx="6883200" cy="360"/>
          </a:xfrm>
          <a:prstGeom prst="straightConnector1">
            <a:avLst/>
          </a:prstGeom>
          <a:ln w="9525">
            <a:solidFill>
              <a:srgbClr val="4DE6EC"/>
            </a:solidFill>
            <a:round/>
          </a:ln>
        </p:spPr>
      </p:cxnSp>
      <p:pic>
        <p:nvPicPr>
          <p:cNvPr id="2" name="Immagine 1">
            <a:extLst>
              <a:ext uri="{FF2B5EF4-FFF2-40B4-BE49-F238E27FC236}">
                <a16:creationId xmlns:a16="http://schemas.microsoft.com/office/drawing/2014/main" id="{31F5EB3A-15ED-D08C-F134-0C1D8EA41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1645426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67DD8-65C4-8D52-9FF9-94D6A148A0EA}"/>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EA84B5C0-DE1E-4FB2-BE43-0B0D743B7F19}"/>
              </a:ext>
            </a:extLst>
          </p:cNvPr>
          <p:cNvSpPr>
            <a:spLocks noGrp="1"/>
          </p:cNvSpPr>
          <p:nvPr>
            <p:ph/>
          </p:nvPr>
        </p:nvSpPr>
        <p:spPr>
          <a:xfrm>
            <a:off x="0" y="1122487"/>
            <a:ext cx="5626443" cy="991539"/>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US" sz="2400" spc="-1" dirty="0">
                <a:solidFill>
                  <a:schemeClr val="dk1"/>
                </a:solidFill>
                <a:latin typeface="Montserrat"/>
              </a:rPr>
              <a:t>Identifying risk factors for complications in real time</a:t>
            </a:r>
            <a:endParaRPr lang="en" sz="2400" spc="-1" dirty="0">
              <a:solidFill>
                <a:schemeClr val="dk1"/>
              </a:solidFill>
              <a:latin typeface="Montserrat"/>
            </a:endParaRPr>
          </a:p>
        </p:txBody>
      </p:sp>
      <p:sp>
        <p:nvSpPr>
          <p:cNvPr id="2" name="PlaceHolder 1">
            <a:extLst>
              <a:ext uri="{FF2B5EF4-FFF2-40B4-BE49-F238E27FC236}">
                <a16:creationId xmlns:a16="http://schemas.microsoft.com/office/drawing/2014/main" id="{B549FF68-CEF9-8AAD-EB7B-D2F36A959BD6}"/>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pic>
        <p:nvPicPr>
          <p:cNvPr id="4" name="Immagine 3" descr="Immagine che contiene testo, Carattere, schermata, documento&#10;&#10;Il contenuto generato dall'IA potrebbe non essere corretto.">
            <a:extLst>
              <a:ext uri="{FF2B5EF4-FFF2-40B4-BE49-F238E27FC236}">
                <a16:creationId xmlns:a16="http://schemas.microsoft.com/office/drawing/2014/main" id="{3F2BADE0-9BDF-6CDC-A55B-A68312ABF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328" y="3549239"/>
            <a:ext cx="3010804" cy="1002395"/>
          </a:xfrm>
          <a:prstGeom prst="rect">
            <a:avLst/>
          </a:prstGeom>
        </p:spPr>
      </p:pic>
      <p:pic>
        <p:nvPicPr>
          <p:cNvPr id="8" name="Immagine 7">
            <a:extLst>
              <a:ext uri="{FF2B5EF4-FFF2-40B4-BE49-F238E27FC236}">
                <a16:creationId xmlns:a16="http://schemas.microsoft.com/office/drawing/2014/main" id="{48C56792-6B37-4C52-4D2B-35C3B27BC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371" y="91443"/>
            <a:ext cx="4269761" cy="2969694"/>
          </a:xfrm>
          <a:prstGeom prst="rect">
            <a:avLst/>
          </a:prstGeom>
        </p:spPr>
      </p:pic>
      <p:sp>
        <p:nvSpPr>
          <p:cNvPr id="9" name="CasellaDiTesto 8">
            <a:extLst>
              <a:ext uri="{FF2B5EF4-FFF2-40B4-BE49-F238E27FC236}">
                <a16:creationId xmlns:a16="http://schemas.microsoft.com/office/drawing/2014/main" id="{B43692EF-B35B-3D12-43FA-CCAD80DBD6D3}"/>
              </a:ext>
            </a:extLst>
          </p:cNvPr>
          <p:cNvSpPr txBox="1"/>
          <p:nvPr/>
        </p:nvSpPr>
        <p:spPr>
          <a:xfrm>
            <a:off x="98520" y="2159232"/>
            <a:ext cx="4524469" cy="830997"/>
          </a:xfrm>
          <a:prstGeom prst="rect">
            <a:avLst/>
          </a:prstGeom>
          <a:noFill/>
        </p:spPr>
        <p:txBody>
          <a:bodyPr wrap="square">
            <a:spAutoFit/>
          </a:bodyPr>
          <a:lstStyle/>
          <a:p>
            <a:r>
              <a:rPr lang="en-US" sz="1600" spc="-1" dirty="0">
                <a:solidFill>
                  <a:schemeClr val="dk1"/>
                </a:solidFill>
                <a:latin typeface="Montserrat"/>
              </a:rPr>
              <a:t>Development of a </a:t>
            </a:r>
            <a:r>
              <a:rPr lang="en-US" sz="1600" u="sng" spc="-1" dirty="0">
                <a:solidFill>
                  <a:schemeClr val="dk1"/>
                </a:solidFill>
                <a:latin typeface="Montserrat"/>
              </a:rPr>
              <a:t>continuous remote early warning score (CREWS)</a:t>
            </a:r>
            <a:r>
              <a:rPr lang="en-US" sz="1600" spc="-1" dirty="0">
                <a:solidFill>
                  <a:schemeClr val="dk1"/>
                </a:solidFill>
                <a:latin typeface="Montserrat"/>
              </a:rPr>
              <a:t> using a wearable remote monitoring device</a:t>
            </a:r>
            <a:endParaRPr lang="it-IT" sz="1600" spc="-1" dirty="0">
              <a:solidFill>
                <a:schemeClr val="dk1"/>
              </a:solidFill>
              <a:latin typeface="Montserrat"/>
            </a:endParaRPr>
          </a:p>
        </p:txBody>
      </p:sp>
      <p:sp>
        <p:nvSpPr>
          <p:cNvPr id="10" name="CasellaDiTesto 9">
            <a:extLst>
              <a:ext uri="{FF2B5EF4-FFF2-40B4-BE49-F238E27FC236}">
                <a16:creationId xmlns:a16="http://schemas.microsoft.com/office/drawing/2014/main" id="{3C25494A-B382-3687-50C3-9C0573913451}"/>
              </a:ext>
            </a:extLst>
          </p:cNvPr>
          <p:cNvSpPr txBox="1"/>
          <p:nvPr/>
        </p:nvSpPr>
        <p:spPr>
          <a:xfrm>
            <a:off x="75801" y="3082917"/>
            <a:ext cx="5550642" cy="830997"/>
          </a:xfrm>
          <a:prstGeom prst="rect">
            <a:avLst/>
          </a:prstGeom>
          <a:noFill/>
        </p:spPr>
        <p:txBody>
          <a:bodyPr wrap="square">
            <a:spAutoFit/>
          </a:bodyPr>
          <a:lstStyle/>
          <a:p>
            <a:r>
              <a:rPr lang="en-US" sz="1600" spc="-1" dirty="0">
                <a:solidFill>
                  <a:schemeClr val="dk1"/>
                </a:solidFill>
                <a:latin typeface="Montserrat"/>
              </a:rPr>
              <a:t>Thresholds of </a:t>
            </a:r>
            <a:r>
              <a:rPr lang="en-US" sz="1600" u="sng" spc="-1" dirty="0">
                <a:solidFill>
                  <a:schemeClr val="dk1"/>
                </a:solidFill>
                <a:latin typeface="Montserrat"/>
              </a:rPr>
              <a:t>110 bpm (heart rate) and 20 rpm (respiration rate) </a:t>
            </a:r>
            <a:r>
              <a:rPr lang="en-US" sz="1600" spc="-1" dirty="0">
                <a:solidFill>
                  <a:schemeClr val="dk1"/>
                </a:solidFill>
                <a:latin typeface="Montserrat"/>
              </a:rPr>
              <a:t>detected </a:t>
            </a:r>
            <a:r>
              <a:rPr lang="en-US" sz="1600" spc="-1" dirty="0">
                <a:solidFill>
                  <a:schemeClr val="accent3">
                    <a:lumMod val="75000"/>
                  </a:schemeClr>
                </a:solidFill>
                <a:latin typeface="Montserrat"/>
              </a:rPr>
              <a:t>postoperative bleeding and anastomotic leakage</a:t>
            </a:r>
            <a:r>
              <a:rPr lang="en-US" sz="1600" spc="-1" dirty="0">
                <a:solidFill>
                  <a:schemeClr val="dk1"/>
                </a:solidFill>
                <a:latin typeface="Montserrat"/>
              </a:rPr>
              <a:t> with </a:t>
            </a:r>
            <a:r>
              <a:rPr lang="en-US" sz="1600" b="1" spc="-1" dirty="0">
                <a:solidFill>
                  <a:schemeClr val="accent3">
                    <a:lumMod val="75000"/>
                  </a:schemeClr>
                </a:solidFill>
                <a:latin typeface="Montserrat"/>
              </a:rPr>
              <a:t>75%</a:t>
            </a:r>
            <a:r>
              <a:rPr lang="en-US" sz="1600" spc="-1" dirty="0">
                <a:solidFill>
                  <a:schemeClr val="accent3">
                    <a:lumMod val="75000"/>
                  </a:schemeClr>
                </a:solidFill>
                <a:latin typeface="Montserrat"/>
              </a:rPr>
              <a:t> </a:t>
            </a:r>
            <a:r>
              <a:rPr lang="en-US" sz="1600" b="1" spc="-1" dirty="0">
                <a:solidFill>
                  <a:schemeClr val="accent3">
                    <a:lumMod val="75000"/>
                  </a:schemeClr>
                </a:solidFill>
                <a:latin typeface="Montserrat"/>
              </a:rPr>
              <a:t>sensitivity</a:t>
            </a:r>
            <a:r>
              <a:rPr lang="en-US" sz="1600" spc="-1" dirty="0">
                <a:solidFill>
                  <a:schemeClr val="dk1"/>
                </a:solidFill>
                <a:latin typeface="Montserrat"/>
              </a:rPr>
              <a:t>.</a:t>
            </a:r>
            <a:endParaRPr lang="it-IT" sz="1600" spc="-1" dirty="0">
              <a:solidFill>
                <a:schemeClr val="dk1"/>
              </a:solidFill>
              <a:latin typeface="Montserrat"/>
            </a:endParaRPr>
          </a:p>
        </p:txBody>
      </p:sp>
      <p:sp>
        <p:nvSpPr>
          <p:cNvPr id="11" name="CasellaDiTesto 10">
            <a:extLst>
              <a:ext uri="{FF2B5EF4-FFF2-40B4-BE49-F238E27FC236}">
                <a16:creationId xmlns:a16="http://schemas.microsoft.com/office/drawing/2014/main" id="{016B64EE-B3D5-9182-5784-78E0519B7F3D}"/>
              </a:ext>
            </a:extLst>
          </p:cNvPr>
          <p:cNvSpPr txBox="1"/>
          <p:nvPr/>
        </p:nvSpPr>
        <p:spPr>
          <a:xfrm>
            <a:off x="98520" y="4008883"/>
            <a:ext cx="5707112" cy="584775"/>
          </a:xfrm>
          <a:prstGeom prst="rect">
            <a:avLst/>
          </a:prstGeom>
          <a:noFill/>
        </p:spPr>
        <p:txBody>
          <a:bodyPr wrap="square">
            <a:spAutoFit/>
          </a:bodyPr>
          <a:lstStyle/>
          <a:p>
            <a:r>
              <a:rPr lang="en-US" sz="1600" spc="-1" dirty="0">
                <a:solidFill>
                  <a:schemeClr val="dk1"/>
                </a:solidFill>
                <a:latin typeface="Montserrat"/>
              </a:rPr>
              <a:t>There seemed to be no clinically relevant impact of beta-blockers.</a:t>
            </a:r>
            <a:endParaRPr lang="it-IT" sz="1600" spc="-1" dirty="0">
              <a:solidFill>
                <a:schemeClr val="dk1"/>
              </a:solidFill>
              <a:latin typeface="Montserrat"/>
            </a:endParaRPr>
          </a:p>
        </p:txBody>
      </p:sp>
      <p:pic>
        <p:nvPicPr>
          <p:cNvPr id="3" name="Immagine 2">
            <a:extLst>
              <a:ext uri="{FF2B5EF4-FFF2-40B4-BE49-F238E27FC236}">
                <a16:creationId xmlns:a16="http://schemas.microsoft.com/office/drawing/2014/main" id="{8856E4C8-5CC2-F9C8-9D83-43D9BF8F4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5" name="CasellaDiTesto 4">
            <a:extLst>
              <a:ext uri="{FF2B5EF4-FFF2-40B4-BE49-F238E27FC236}">
                <a16:creationId xmlns:a16="http://schemas.microsoft.com/office/drawing/2014/main" id="{BC8C181B-F845-FEE5-8BF5-9ACFE8F8C01D}"/>
              </a:ext>
            </a:extLst>
          </p:cNvPr>
          <p:cNvSpPr txBox="1"/>
          <p:nvPr/>
        </p:nvSpPr>
        <p:spPr>
          <a:xfrm>
            <a:off x="6385657" y="3155421"/>
            <a:ext cx="2477931" cy="338554"/>
          </a:xfrm>
          <a:prstGeom prst="rect">
            <a:avLst/>
          </a:prstGeom>
          <a:noFill/>
        </p:spPr>
        <p:txBody>
          <a:bodyPr wrap="square">
            <a:spAutoFit/>
          </a:bodyPr>
          <a:lstStyle/>
          <a:p>
            <a:r>
              <a:rPr lang="en-US" sz="1600" spc="-1" dirty="0">
                <a:solidFill>
                  <a:schemeClr val="dk1"/>
                </a:solidFill>
                <a:latin typeface="Montserrat"/>
              </a:rPr>
              <a:t>185 patients – 14 days</a:t>
            </a:r>
            <a:endParaRPr lang="it-IT" sz="1600" spc="-1" dirty="0">
              <a:solidFill>
                <a:schemeClr val="dk1"/>
              </a:solidFill>
              <a:latin typeface="Montserrat"/>
            </a:endParaRPr>
          </a:p>
        </p:txBody>
      </p:sp>
    </p:spTree>
    <p:extLst>
      <p:ext uri="{BB962C8B-B14F-4D97-AF65-F5344CB8AC3E}">
        <p14:creationId xmlns:p14="http://schemas.microsoft.com/office/powerpoint/2010/main" val="261863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6C09-5A86-2FD1-C789-ACDCF26F603D}"/>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539602DC-7720-7733-A954-1410D4C4EEED}"/>
              </a:ext>
            </a:extLst>
          </p:cNvPr>
          <p:cNvSpPr>
            <a:spLocks noGrp="1"/>
          </p:cNvSpPr>
          <p:nvPr>
            <p:ph/>
          </p:nvPr>
        </p:nvSpPr>
        <p:spPr>
          <a:xfrm>
            <a:off x="0" y="1100185"/>
            <a:ext cx="5626443" cy="991539"/>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US" sz="2400" spc="-1" dirty="0">
                <a:solidFill>
                  <a:schemeClr val="dk1"/>
                </a:solidFill>
                <a:latin typeface="Montserrat"/>
              </a:rPr>
              <a:t>Identifying risk factors for complications in real time</a:t>
            </a:r>
            <a:endParaRPr lang="en" sz="2400" spc="-1" dirty="0">
              <a:solidFill>
                <a:schemeClr val="dk1"/>
              </a:solidFill>
              <a:latin typeface="Montserrat"/>
            </a:endParaRPr>
          </a:p>
        </p:txBody>
      </p:sp>
      <p:sp>
        <p:nvSpPr>
          <p:cNvPr id="2" name="PlaceHolder 1">
            <a:extLst>
              <a:ext uri="{FF2B5EF4-FFF2-40B4-BE49-F238E27FC236}">
                <a16:creationId xmlns:a16="http://schemas.microsoft.com/office/drawing/2014/main" id="{652AE4EE-1702-6CB5-D519-DF2B2F0F00BC}"/>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pic>
        <p:nvPicPr>
          <p:cNvPr id="7" name="Immagine 6" descr="Immagine che contiene testo, schermata, Carattere, algebra&#10;&#10;Il contenuto generato dall'IA potrebbe non essere corretto.">
            <a:extLst>
              <a:ext uri="{FF2B5EF4-FFF2-40B4-BE49-F238E27FC236}">
                <a16:creationId xmlns:a16="http://schemas.microsoft.com/office/drawing/2014/main" id="{D3DEDE9A-771D-BBDB-4EC5-18F02692E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811" y="3556207"/>
            <a:ext cx="3539584" cy="1090710"/>
          </a:xfrm>
          <a:prstGeom prst="rect">
            <a:avLst/>
          </a:prstGeom>
        </p:spPr>
      </p:pic>
      <p:sp>
        <p:nvSpPr>
          <p:cNvPr id="14" name="PlaceHolder 2">
            <a:extLst>
              <a:ext uri="{FF2B5EF4-FFF2-40B4-BE49-F238E27FC236}">
                <a16:creationId xmlns:a16="http://schemas.microsoft.com/office/drawing/2014/main" id="{A1BD5C70-77FB-1579-88CB-BCD30808B559}"/>
              </a:ext>
            </a:extLst>
          </p:cNvPr>
          <p:cNvSpPr txBox="1">
            <a:spLocks/>
          </p:cNvSpPr>
          <p:nvPr/>
        </p:nvSpPr>
        <p:spPr>
          <a:xfrm>
            <a:off x="-153515" y="2049178"/>
            <a:ext cx="4900775" cy="2807365"/>
          </a:xfrm>
          <a:prstGeom prst="rect">
            <a:avLst/>
          </a:prstGeom>
          <a:gradFill flip="none" rotWithShape="1">
            <a:gsLst>
              <a:gs pos="0">
                <a:schemeClr val="tx2">
                  <a:shade val="30000"/>
                  <a:satMod val="115000"/>
                  <a:alpha val="2000"/>
                  <a:lumMod val="0"/>
                </a:schemeClr>
              </a:gs>
              <a:gs pos="65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None/>
              <a:tabLst>
                <a:tab pos="0" algn="l"/>
              </a:tabLst>
            </a:pPr>
            <a:r>
              <a:rPr lang="it-IT" sz="1400" spc="-1" dirty="0">
                <a:solidFill>
                  <a:schemeClr val="dk1"/>
                </a:solidFill>
                <a:latin typeface="Montserrat"/>
                <a:ea typeface="Montserrat"/>
              </a:rPr>
              <a:t>23 </a:t>
            </a:r>
            <a:r>
              <a:rPr lang="it-IT" sz="1400" spc="-1" dirty="0" err="1">
                <a:solidFill>
                  <a:schemeClr val="dk1"/>
                </a:solidFill>
                <a:latin typeface="Montserrat"/>
                <a:ea typeface="Montserrat"/>
              </a:rPr>
              <a:t>patients</a:t>
            </a:r>
            <a:r>
              <a:rPr lang="it-IT" sz="1400" spc="-1" dirty="0">
                <a:solidFill>
                  <a:schemeClr val="dk1"/>
                </a:solidFill>
                <a:latin typeface="Montserrat"/>
                <a:ea typeface="Montserrat"/>
              </a:rPr>
              <a:t> </a:t>
            </a:r>
            <a:r>
              <a:rPr lang="it-IT" sz="1400" spc="-1" dirty="0" err="1">
                <a:solidFill>
                  <a:schemeClr val="dk1"/>
                </a:solidFill>
                <a:latin typeface="Montserrat"/>
                <a:ea typeface="Montserrat"/>
              </a:rPr>
              <a:t>undergoing</a:t>
            </a:r>
            <a:r>
              <a:rPr lang="it-IT" sz="1400" spc="-1" dirty="0">
                <a:solidFill>
                  <a:schemeClr val="dk1"/>
                </a:solidFill>
                <a:latin typeface="Montserrat"/>
                <a:ea typeface="Montserrat"/>
              </a:rPr>
              <a:t> </a:t>
            </a:r>
            <a:r>
              <a:rPr lang="it-IT" sz="1400" spc="-1" dirty="0" err="1">
                <a:solidFill>
                  <a:schemeClr val="dk1"/>
                </a:solidFill>
                <a:latin typeface="Montserrat"/>
                <a:ea typeface="Montserrat"/>
              </a:rPr>
              <a:t>plastic</a:t>
            </a:r>
            <a:r>
              <a:rPr lang="it-IT" sz="1400" spc="-1" dirty="0">
                <a:solidFill>
                  <a:schemeClr val="dk1"/>
                </a:solidFill>
                <a:latin typeface="Montserrat"/>
                <a:ea typeface="Montserrat"/>
              </a:rPr>
              <a:t> surgery</a:t>
            </a:r>
          </a:p>
          <a:p>
            <a:pPr indent="0">
              <a:lnSpc>
                <a:spcPct val="100000"/>
              </a:lnSpc>
              <a:buNone/>
              <a:tabLst>
                <a:tab pos="0" algn="l"/>
              </a:tabLst>
            </a:pPr>
            <a:r>
              <a:rPr lang="it-IT" sz="1400" spc="-1" dirty="0">
                <a:solidFill>
                  <a:schemeClr val="dk1"/>
                </a:solidFill>
                <a:latin typeface="Montserrat"/>
                <a:ea typeface="Montserrat"/>
              </a:rPr>
              <a:t>Monitoring </a:t>
            </a:r>
            <a:r>
              <a:rPr lang="it-IT" sz="1400" spc="-1" dirty="0" err="1">
                <a:solidFill>
                  <a:schemeClr val="dk1"/>
                </a:solidFill>
                <a:latin typeface="Montserrat"/>
                <a:ea typeface="Montserrat"/>
              </a:rPr>
              <a:t>garment</a:t>
            </a:r>
            <a:r>
              <a:rPr lang="it-IT" sz="1400" spc="-1" dirty="0">
                <a:solidFill>
                  <a:schemeClr val="dk1"/>
                </a:solidFill>
                <a:latin typeface="Montserrat"/>
                <a:ea typeface="Montserrat"/>
              </a:rPr>
              <a:t>: </a:t>
            </a:r>
            <a:r>
              <a:rPr lang="it-IT" sz="1400" spc="-1" dirty="0" err="1">
                <a:solidFill>
                  <a:schemeClr val="dk1"/>
                </a:solidFill>
                <a:latin typeface="Montserrat"/>
                <a:ea typeface="Montserrat"/>
              </a:rPr>
              <a:t>SimpleSense</a:t>
            </a:r>
            <a:r>
              <a:rPr lang="it-IT" sz="1400" spc="-1" dirty="0">
                <a:solidFill>
                  <a:schemeClr val="dk1"/>
                </a:solidFill>
                <a:latin typeface="Montserrat"/>
                <a:ea typeface="Montserrat"/>
              </a:rPr>
              <a:t> (</a:t>
            </a:r>
            <a:r>
              <a:rPr lang="it-IT" sz="1400" spc="-1" dirty="0" err="1">
                <a:solidFill>
                  <a:schemeClr val="dk1"/>
                </a:solidFill>
                <a:latin typeface="Montserrat"/>
                <a:ea typeface="Montserrat"/>
              </a:rPr>
              <a:t>Nanowear</a:t>
            </a:r>
            <a:r>
              <a:rPr lang="it-IT" sz="1400" spc="-1" dirty="0">
                <a:solidFill>
                  <a:schemeClr val="dk1"/>
                </a:solidFill>
                <a:latin typeface="Montserrat"/>
                <a:ea typeface="Montserrat"/>
              </a:rPr>
              <a:t> Technologies)</a:t>
            </a:r>
          </a:p>
          <a:p>
            <a:pPr indent="0">
              <a:lnSpc>
                <a:spcPct val="100000"/>
              </a:lnSpc>
              <a:buNone/>
              <a:tabLst>
                <a:tab pos="0" algn="l"/>
              </a:tabLst>
            </a:pPr>
            <a:r>
              <a:rPr lang="en-US" sz="1800" spc="-1" dirty="0">
                <a:solidFill>
                  <a:schemeClr val="dk1"/>
                </a:solidFill>
                <a:latin typeface="Montserrat"/>
                <a:ea typeface="Montserrat"/>
              </a:rPr>
              <a:t>During the </a:t>
            </a:r>
            <a:r>
              <a:rPr lang="en-US" sz="1800" u="sng" spc="-1" dirty="0">
                <a:solidFill>
                  <a:schemeClr val="dk1"/>
                </a:solidFill>
                <a:latin typeface="Montserrat"/>
                <a:ea typeface="Montserrat"/>
              </a:rPr>
              <a:t>first 48 hours, 91% of patients wore the device for more than 12 hours per day (100% recorded data)</a:t>
            </a:r>
          </a:p>
          <a:p>
            <a:pPr indent="0">
              <a:lnSpc>
                <a:spcPct val="100000"/>
              </a:lnSpc>
              <a:buNone/>
              <a:tabLst>
                <a:tab pos="0" algn="l"/>
              </a:tabLst>
            </a:pPr>
            <a:r>
              <a:rPr lang="en-US" sz="1800" spc="-1" dirty="0">
                <a:solidFill>
                  <a:schemeClr val="dk1"/>
                </a:solidFill>
                <a:latin typeface="Montserrat"/>
                <a:ea typeface="Montserrat"/>
              </a:rPr>
              <a:t>Nanotechnology coupled with machine-learning neural networks</a:t>
            </a:r>
          </a:p>
        </p:txBody>
      </p:sp>
      <p:pic>
        <p:nvPicPr>
          <p:cNvPr id="16" name="Immagine 15" descr="Immagine che contiene collo, Viso umano, schermata, Petto&#10;&#10;Il contenuto generato dall'IA potrebbe non essere corretto.">
            <a:extLst>
              <a:ext uri="{FF2B5EF4-FFF2-40B4-BE49-F238E27FC236}">
                <a16:creationId xmlns:a16="http://schemas.microsoft.com/office/drawing/2014/main" id="{401F1C49-3649-FD9E-9EE4-2F369A1CC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926" y="221631"/>
            <a:ext cx="4249265" cy="3275305"/>
          </a:xfrm>
          <a:prstGeom prst="rect">
            <a:avLst/>
          </a:prstGeom>
        </p:spPr>
      </p:pic>
      <p:pic>
        <p:nvPicPr>
          <p:cNvPr id="3" name="Immagine 2">
            <a:extLst>
              <a:ext uri="{FF2B5EF4-FFF2-40B4-BE49-F238E27FC236}">
                <a16:creationId xmlns:a16="http://schemas.microsoft.com/office/drawing/2014/main" id="{8C4DD201-E095-78DC-41CA-5606C6514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2137366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13DB1-86A8-A80E-696D-834D7FDBEBF6}"/>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C6204938-D8E9-C1D8-E625-D9DF17BBFF8D}"/>
              </a:ext>
            </a:extLst>
          </p:cNvPr>
          <p:cNvSpPr>
            <a:spLocks noGrp="1"/>
          </p:cNvSpPr>
          <p:nvPr>
            <p:ph/>
          </p:nvPr>
        </p:nvSpPr>
        <p:spPr>
          <a:xfrm>
            <a:off x="0" y="1066732"/>
            <a:ext cx="5626443" cy="991539"/>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US" sz="2400" spc="-1" dirty="0">
                <a:solidFill>
                  <a:schemeClr val="dk1"/>
                </a:solidFill>
                <a:latin typeface="Montserrat"/>
              </a:rPr>
              <a:t>Identifying risk factors for complications in real time</a:t>
            </a:r>
            <a:endParaRPr lang="en" sz="2400" spc="-1" dirty="0">
              <a:solidFill>
                <a:schemeClr val="dk1"/>
              </a:solidFill>
              <a:latin typeface="Montserrat"/>
            </a:endParaRPr>
          </a:p>
        </p:txBody>
      </p:sp>
      <p:sp>
        <p:nvSpPr>
          <p:cNvPr id="2" name="PlaceHolder 1">
            <a:extLst>
              <a:ext uri="{FF2B5EF4-FFF2-40B4-BE49-F238E27FC236}">
                <a16:creationId xmlns:a16="http://schemas.microsoft.com/office/drawing/2014/main" id="{8D0A5FCE-2BA9-6D39-1587-20E45CD392F3}"/>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sp>
        <p:nvSpPr>
          <p:cNvPr id="11" name="CasellaDiTesto 10">
            <a:extLst>
              <a:ext uri="{FF2B5EF4-FFF2-40B4-BE49-F238E27FC236}">
                <a16:creationId xmlns:a16="http://schemas.microsoft.com/office/drawing/2014/main" id="{C0DFAE4D-F698-09E0-3B2A-7A995FE14098}"/>
              </a:ext>
            </a:extLst>
          </p:cNvPr>
          <p:cNvSpPr txBox="1"/>
          <p:nvPr/>
        </p:nvSpPr>
        <p:spPr>
          <a:xfrm>
            <a:off x="50397" y="2007511"/>
            <a:ext cx="5792842" cy="584775"/>
          </a:xfrm>
          <a:prstGeom prst="rect">
            <a:avLst/>
          </a:prstGeom>
          <a:noFill/>
        </p:spPr>
        <p:txBody>
          <a:bodyPr wrap="square">
            <a:spAutoFit/>
          </a:bodyPr>
          <a:lstStyle/>
          <a:p>
            <a:r>
              <a:rPr lang="en-US" sz="1600" spc="-1" dirty="0">
                <a:solidFill>
                  <a:schemeClr val="accent3">
                    <a:lumMod val="75000"/>
                  </a:schemeClr>
                </a:solidFill>
                <a:latin typeface="Montserrat"/>
              </a:rPr>
              <a:t>Random Forest </a:t>
            </a:r>
            <a:r>
              <a:rPr lang="en-US" sz="1600" spc="-1" dirty="0">
                <a:solidFill>
                  <a:schemeClr val="dk1"/>
                </a:solidFill>
                <a:latin typeface="Montserrat"/>
              </a:rPr>
              <a:t>was able to </a:t>
            </a:r>
            <a:r>
              <a:rPr lang="en-US" sz="1600" u="sng" spc="-1" dirty="0">
                <a:solidFill>
                  <a:schemeClr val="dk1"/>
                </a:solidFill>
                <a:latin typeface="Montserrat"/>
              </a:rPr>
              <a:t>predict postoperative GIB with a </a:t>
            </a:r>
            <a:r>
              <a:rPr lang="en-US" sz="1600" u="sng" spc="-1" dirty="0">
                <a:solidFill>
                  <a:schemeClr val="accent3">
                    <a:lumMod val="75000"/>
                  </a:schemeClr>
                </a:solidFill>
                <a:latin typeface="Montserrat"/>
              </a:rPr>
              <a:t>specificity of 70% and sensitivity of 75.4%. </a:t>
            </a:r>
            <a:endParaRPr lang="it-IT" sz="1600" u="sng" spc="-1" dirty="0">
              <a:solidFill>
                <a:schemeClr val="accent3">
                  <a:lumMod val="75000"/>
                </a:schemeClr>
              </a:solidFill>
              <a:latin typeface="Montserrat"/>
            </a:endParaRPr>
          </a:p>
        </p:txBody>
      </p:sp>
      <p:pic>
        <p:nvPicPr>
          <p:cNvPr id="7" name="Immagine 6" descr="Immagine che contiene testo, linea, diagramma, schermata&#10;&#10;Il contenuto generato dall'IA potrebbe non essere corretto.">
            <a:extLst>
              <a:ext uri="{FF2B5EF4-FFF2-40B4-BE49-F238E27FC236}">
                <a16:creationId xmlns:a16="http://schemas.microsoft.com/office/drawing/2014/main" id="{1FFD792D-5146-E5B8-A736-1896E9BBB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40" y="0"/>
            <a:ext cx="3096541" cy="4042283"/>
          </a:xfrm>
          <a:prstGeom prst="rect">
            <a:avLst/>
          </a:prstGeom>
        </p:spPr>
      </p:pic>
      <p:sp>
        <p:nvSpPr>
          <p:cNvPr id="12" name="CasellaDiTesto 11">
            <a:extLst>
              <a:ext uri="{FF2B5EF4-FFF2-40B4-BE49-F238E27FC236}">
                <a16:creationId xmlns:a16="http://schemas.microsoft.com/office/drawing/2014/main" id="{A7393823-0BEC-FE74-9407-F376DA72384C}"/>
              </a:ext>
            </a:extLst>
          </p:cNvPr>
          <p:cNvSpPr txBox="1"/>
          <p:nvPr/>
        </p:nvSpPr>
        <p:spPr>
          <a:xfrm>
            <a:off x="50396" y="2589838"/>
            <a:ext cx="5469457" cy="584775"/>
          </a:xfrm>
          <a:prstGeom prst="rect">
            <a:avLst/>
          </a:prstGeom>
          <a:noFill/>
        </p:spPr>
        <p:txBody>
          <a:bodyPr wrap="square">
            <a:spAutoFit/>
          </a:bodyPr>
          <a:lstStyle/>
          <a:p>
            <a:r>
              <a:rPr lang="en-US" sz="1600" spc="-1" dirty="0">
                <a:solidFill>
                  <a:schemeClr val="dk1"/>
                </a:solidFill>
                <a:latin typeface="Montserrat"/>
              </a:rPr>
              <a:t>RF achieved an </a:t>
            </a:r>
            <a:r>
              <a:rPr lang="en-US" sz="1600" spc="-1" dirty="0">
                <a:solidFill>
                  <a:schemeClr val="accent3">
                    <a:lumMod val="75000"/>
                  </a:schemeClr>
                </a:solidFill>
                <a:latin typeface="Montserrat"/>
              </a:rPr>
              <a:t>AUROC of 0.764</a:t>
            </a:r>
            <a:r>
              <a:rPr lang="en-US" sz="1600" spc="-1" dirty="0">
                <a:solidFill>
                  <a:schemeClr val="dk1"/>
                </a:solidFill>
                <a:latin typeface="Montserrat"/>
              </a:rPr>
              <a:t>, </a:t>
            </a:r>
            <a:r>
              <a:rPr lang="en-US" sz="1600" u="sng" spc="-1" dirty="0">
                <a:solidFill>
                  <a:schemeClr val="dk1"/>
                </a:solidFill>
                <a:latin typeface="Montserrat"/>
              </a:rPr>
              <a:t>higher than LR</a:t>
            </a:r>
            <a:r>
              <a:rPr lang="en-US" sz="1600" spc="-1" dirty="0">
                <a:solidFill>
                  <a:schemeClr val="dk1"/>
                </a:solidFill>
                <a:latin typeface="Montserrat"/>
              </a:rPr>
              <a:t> (AUROC 0.709).</a:t>
            </a:r>
          </a:p>
        </p:txBody>
      </p:sp>
      <p:sp>
        <p:nvSpPr>
          <p:cNvPr id="3" name="CasellaDiTesto 2">
            <a:extLst>
              <a:ext uri="{FF2B5EF4-FFF2-40B4-BE49-F238E27FC236}">
                <a16:creationId xmlns:a16="http://schemas.microsoft.com/office/drawing/2014/main" id="{D3CE116D-FC99-4AD0-2B8B-9B1E664EFB49}"/>
              </a:ext>
            </a:extLst>
          </p:cNvPr>
          <p:cNvSpPr txBox="1"/>
          <p:nvPr/>
        </p:nvSpPr>
        <p:spPr>
          <a:xfrm>
            <a:off x="849684" y="3119416"/>
            <a:ext cx="3927074" cy="1569660"/>
          </a:xfrm>
          <a:prstGeom prst="rect">
            <a:avLst/>
          </a:prstGeom>
          <a:gradFill flip="none" rotWithShape="1">
            <a:gsLst>
              <a:gs pos="53000">
                <a:schemeClr val="accent1">
                  <a:lumMod val="75000"/>
                  <a:alpha val="16000"/>
                </a:schemeClr>
              </a:gs>
              <a:gs pos="82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txBody>
          <a:bodyPr wrap="square">
            <a:spAutoFit/>
          </a:bodyPr>
          <a:lstStyle/>
          <a:p>
            <a:r>
              <a:rPr lang="en-US" sz="1600" spc="-1" dirty="0">
                <a:solidFill>
                  <a:schemeClr val="dk1"/>
                </a:solidFill>
                <a:latin typeface="Montserrat"/>
              </a:rPr>
              <a:t>Most important variables for RF: </a:t>
            </a:r>
          </a:p>
          <a:p>
            <a:pPr marL="285750" indent="-285750">
              <a:buFont typeface="Arial" panose="020B0604020202020204" pitchFamily="34" charset="0"/>
              <a:buChar char="•"/>
            </a:pPr>
            <a:r>
              <a:rPr lang="en-US" sz="1600" spc="-1" dirty="0">
                <a:solidFill>
                  <a:schemeClr val="dk1"/>
                </a:solidFill>
                <a:latin typeface="Montserrat"/>
              </a:rPr>
              <a:t>type of bariatric surgery </a:t>
            </a:r>
          </a:p>
          <a:p>
            <a:pPr marL="285750" indent="-285750">
              <a:buFont typeface="Arial" panose="020B0604020202020204" pitchFamily="34" charset="0"/>
              <a:buChar char="•"/>
            </a:pPr>
            <a:r>
              <a:rPr lang="en-US" sz="1600" spc="-1" dirty="0">
                <a:solidFill>
                  <a:schemeClr val="dk1"/>
                </a:solidFill>
                <a:latin typeface="Montserrat"/>
              </a:rPr>
              <a:t>pre-operative haematocrit</a:t>
            </a:r>
          </a:p>
          <a:p>
            <a:pPr marL="285750" indent="-285750">
              <a:buFont typeface="Arial" panose="020B0604020202020204" pitchFamily="34" charset="0"/>
              <a:buChar char="•"/>
            </a:pPr>
            <a:r>
              <a:rPr lang="en-US" sz="1600" spc="-1" dirty="0">
                <a:solidFill>
                  <a:schemeClr val="dk1"/>
                </a:solidFill>
                <a:latin typeface="Montserrat"/>
              </a:rPr>
              <a:t>age</a:t>
            </a:r>
          </a:p>
          <a:p>
            <a:pPr marL="285750" indent="-285750">
              <a:buFont typeface="Arial" panose="020B0604020202020204" pitchFamily="34" charset="0"/>
              <a:buChar char="•"/>
            </a:pPr>
            <a:r>
              <a:rPr lang="en-US" sz="1600" spc="-1" dirty="0">
                <a:solidFill>
                  <a:schemeClr val="dk1"/>
                </a:solidFill>
                <a:latin typeface="Montserrat"/>
              </a:rPr>
              <a:t>duration of the procedure</a:t>
            </a:r>
          </a:p>
          <a:p>
            <a:pPr marL="285750" indent="-285750">
              <a:buFont typeface="Arial" panose="020B0604020202020204" pitchFamily="34" charset="0"/>
              <a:buChar char="•"/>
            </a:pPr>
            <a:r>
              <a:rPr lang="en-US" sz="1600" spc="-1" dirty="0">
                <a:solidFill>
                  <a:schemeClr val="dk1"/>
                </a:solidFill>
                <a:latin typeface="Montserrat"/>
              </a:rPr>
              <a:t>pre-operative creatinine</a:t>
            </a:r>
            <a:endParaRPr lang="en-US" sz="1600" spc="-1" dirty="0">
              <a:solidFill>
                <a:srgbClr val="FFFFFF"/>
              </a:solidFill>
              <a:latin typeface="Montserrat"/>
            </a:endParaRPr>
          </a:p>
        </p:txBody>
      </p:sp>
      <p:pic>
        <p:nvPicPr>
          <p:cNvPr id="4" name="Immagine 3">
            <a:extLst>
              <a:ext uri="{FF2B5EF4-FFF2-40B4-BE49-F238E27FC236}">
                <a16:creationId xmlns:a16="http://schemas.microsoft.com/office/drawing/2014/main" id="{2513C5E8-F231-FBDE-2820-E5E5757B3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5" name="Immagine 4" descr="Immagine che contiene testo, schermata, Carattere, algebra&#10;&#10;Il contenuto generato dall'IA potrebbe non essere corretto.">
            <a:extLst>
              <a:ext uri="{FF2B5EF4-FFF2-40B4-BE49-F238E27FC236}">
                <a16:creationId xmlns:a16="http://schemas.microsoft.com/office/drawing/2014/main" id="{6817892B-5BDA-4268-9B6D-E17DC34CE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118" y="4145110"/>
            <a:ext cx="3398362" cy="837952"/>
          </a:xfrm>
          <a:prstGeom prst="rect">
            <a:avLst/>
          </a:prstGeom>
        </p:spPr>
      </p:pic>
      <p:sp>
        <p:nvSpPr>
          <p:cNvPr id="6" name="Rettangolo con angoli arrotondati 5">
            <a:extLst>
              <a:ext uri="{FF2B5EF4-FFF2-40B4-BE49-F238E27FC236}">
                <a16:creationId xmlns:a16="http://schemas.microsoft.com/office/drawing/2014/main" id="{5ABEE815-BF7A-1BCB-FBDC-8C4FA09CAF21}"/>
              </a:ext>
            </a:extLst>
          </p:cNvPr>
          <p:cNvSpPr/>
          <p:nvPr/>
        </p:nvSpPr>
        <p:spPr>
          <a:xfrm>
            <a:off x="5425440" y="4276139"/>
            <a:ext cx="2087880" cy="173941"/>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5401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CC8B5-2A0C-1424-C7C9-A2A081BB6132}"/>
            </a:ext>
          </a:extLst>
        </p:cNvPr>
        <p:cNvGrpSpPr/>
        <p:nvPr/>
      </p:nvGrpSpPr>
      <p:grpSpPr>
        <a:xfrm>
          <a:off x="0" y="0"/>
          <a:ext cx="0" cy="0"/>
          <a:chOff x="0" y="0"/>
          <a:chExt cx="0" cy="0"/>
        </a:xfrm>
      </p:grpSpPr>
      <p:sp>
        <p:nvSpPr>
          <p:cNvPr id="191" name="PlaceHolder 1">
            <a:extLst>
              <a:ext uri="{FF2B5EF4-FFF2-40B4-BE49-F238E27FC236}">
                <a16:creationId xmlns:a16="http://schemas.microsoft.com/office/drawing/2014/main" id="{85C77002-A3BC-2D16-08C0-9DA541D6C01A}"/>
              </a:ext>
            </a:extLst>
          </p:cNvPr>
          <p:cNvSpPr>
            <a:spLocks noGrp="1"/>
          </p:cNvSpPr>
          <p:nvPr>
            <p:ph type="title"/>
          </p:nvPr>
        </p:nvSpPr>
        <p:spPr>
          <a:xfrm>
            <a:off x="719246" y="91443"/>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Benefits of using AI</a:t>
            </a:r>
            <a:endParaRPr lang="fr-FR" sz="3000" b="0" strike="noStrike" spc="-1" dirty="0">
              <a:solidFill>
                <a:schemeClr val="dk1"/>
              </a:solidFill>
              <a:latin typeface="Arial"/>
            </a:endParaRPr>
          </a:p>
        </p:txBody>
      </p:sp>
      <p:sp>
        <p:nvSpPr>
          <p:cNvPr id="192" name="PlaceHolder 2">
            <a:extLst>
              <a:ext uri="{FF2B5EF4-FFF2-40B4-BE49-F238E27FC236}">
                <a16:creationId xmlns:a16="http://schemas.microsoft.com/office/drawing/2014/main" id="{775076A6-A62F-EFB9-EC9D-844DEC2B70AB}"/>
              </a:ext>
            </a:extLst>
          </p:cNvPr>
          <p:cNvSpPr>
            <a:spLocks noGrp="1"/>
          </p:cNvSpPr>
          <p:nvPr>
            <p:ph/>
          </p:nvPr>
        </p:nvSpPr>
        <p:spPr>
          <a:xfrm>
            <a:off x="0" y="1089120"/>
            <a:ext cx="5043363" cy="847680"/>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 sz="2400" spc="-1" dirty="0">
                <a:solidFill>
                  <a:schemeClr val="dk1"/>
                </a:solidFill>
                <a:latin typeface="Montserrat"/>
                <a:ea typeface="Montserrat"/>
              </a:rPr>
              <a:t>E</a:t>
            </a:r>
            <a:r>
              <a:rPr lang="en" sz="2400" b="0" strike="noStrike" spc="-1" dirty="0">
                <a:solidFill>
                  <a:schemeClr val="dk1"/>
                </a:solidFill>
                <a:latin typeface="Montserrat"/>
                <a:ea typeface="Montserrat"/>
              </a:rPr>
              <a:t>nable data-driven personalization of treatments</a:t>
            </a:r>
            <a:endParaRPr lang="fr-FR" sz="2400" b="0" strike="noStrike" spc="-1" dirty="0">
              <a:solidFill>
                <a:srgbClr val="000000"/>
              </a:solidFill>
              <a:latin typeface="Arial"/>
            </a:endParaRPr>
          </a:p>
        </p:txBody>
      </p:sp>
      <p:sp>
        <p:nvSpPr>
          <p:cNvPr id="5" name="CasellaDiTesto 4">
            <a:extLst>
              <a:ext uri="{FF2B5EF4-FFF2-40B4-BE49-F238E27FC236}">
                <a16:creationId xmlns:a16="http://schemas.microsoft.com/office/drawing/2014/main" id="{0A31479D-EFF3-23A8-24FA-13F00B299784}"/>
              </a:ext>
            </a:extLst>
          </p:cNvPr>
          <p:cNvSpPr txBox="1"/>
          <p:nvPr/>
        </p:nvSpPr>
        <p:spPr>
          <a:xfrm>
            <a:off x="501805" y="1904422"/>
            <a:ext cx="4246606" cy="1077218"/>
          </a:xfrm>
          <a:prstGeom prst="rect">
            <a:avLst/>
          </a:prstGeom>
          <a:noFill/>
        </p:spPr>
        <p:txBody>
          <a:bodyPr wrap="square">
            <a:spAutoFit/>
          </a:bodyPr>
          <a:lstStyle/>
          <a:p>
            <a:r>
              <a:rPr lang="en-US" sz="1600" spc="-1" dirty="0">
                <a:solidFill>
                  <a:schemeClr val="accent3"/>
                </a:solidFill>
                <a:latin typeface="Montserrat"/>
              </a:rPr>
              <a:t>Individual weight trajectories </a:t>
            </a:r>
            <a:r>
              <a:rPr lang="en-US" sz="1600" spc="-1" dirty="0">
                <a:solidFill>
                  <a:schemeClr val="dk1"/>
                </a:solidFill>
                <a:latin typeface="Montserrat"/>
              </a:rPr>
              <a:t>expected after bariatric surgery (5 years) based on </a:t>
            </a:r>
            <a:r>
              <a:rPr lang="en-US" sz="1600" u="sng" spc="-1" dirty="0">
                <a:solidFill>
                  <a:schemeClr val="dk1"/>
                </a:solidFill>
                <a:latin typeface="Montserrat"/>
              </a:rPr>
              <a:t>7 preoperative variables:</a:t>
            </a:r>
            <a:r>
              <a:rPr lang="en-US" sz="1600" spc="-1" dirty="0">
                <a:solidFill>
                  <a:schemeClr val="dk1"/>
                </a:solidFill>
                <a:latin typeface="Montserrat"/>
              </a:rPr>
              <a:t> </a:t>
            </a:r>
          </a:p>
          <a:p>
            <a:endParaRPr lang="it-IT" sz="1600" spc="-1" dirty="0">
              <a:solidFill>
                <a:schemeClr val="dk1"/>
              </a:solidFill>
              <a:latin typeface="Montserrat"/>
            </a:endParaRPr>
          </a:p>
        </p:txBody>
      </p:sp>
      <p:pic>
        <p:nvPicPr>
          <p:cNvPr id="9" name="Immagine 8" descr="Immagine che contiene testo, schermata&#10;&#10;Il contenuto generato dall'IA potrebbe non essere corretto.">
            <a:extLst>
              <a:ext uri="{FF2B5EF4-FFF2-40B4-BE49-F238E27FC236}">
                <a16:creationId xmlns:a16="http://schemas.microsoft.com/office/drawing/2014/main" id="{31D1EBCD-EEFA-CD44-D8AE-D3BAF79CA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363" y="0"/>
            <a:ext cx="4120034" cy="3410387"/>
          </a:xfrm>
          <a:prstGeom prst="rect">
            <a:avLst/>
          </a:prstGeom>
        </p:spPr>
      </p:pic>
      <p:sp>
        <p:nvSpPr>
          <p:cNvPr id="11" name="CasellaDiTesto 10">
            <a:extLst>
              <a:ext uri="{FF2B5EF4-FFF2-40B4-BE49-F238E27FC236}">
                <a16:creationId xmlns:a16="http://schemas.microsoft.com/office/drawing/2014/main" id="{5AC3A7B2-2274-639F-B9C4-26D88F4B89B9}"/>
              </a:ext>
            </a:extLst>
          </p:cNvPr>
          <p:cNvSpPr txBox="1"/>
          <p:nvPr/>
        </p:nvSpPr>
        <p:spPr>
          <a:xfrm>
            <a:off x="796757" y="2890494"/>
            <a:ext cx="3168858" cy="1815882"/>
          </a:xfrm>
          <a:prstGeom prst="rect">
            <a:avLst/>
          </a:prstGeom>
          <a:gradFill flip="none" rotWithShape="1">
            <a:gsLst>
              <a:gs pos="53000">
                <a:schemeClr val="accent1">
                  <a:lumMod val="75000"/>
                  <a:alpha val="16000"/>
                </a:schemeClr>
              </a:gs>
              <a:gs pos="82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1" normalizeH="0" baseline="0" noProof="0" dirty="0">
                <a:ln>
                  <a:noFill/>
                </a:ln>
                <a:solidFill>
                  <a:srgbClr val="FFFFFF"/>
                </a:solidFill>
                <a:effectLst/>
                <a:uLnTx/>
                <a:uFillTx/>
                <a:latin typeface="Montserrat"/>
                <a:ea typeface="+mn-ea"/>
                <a:cs typeface="+mn-cs"/>
              </a:rPr>
              <a:t>Age</a:t>
            </a:r>
            <a:endParaRPr lang="en-US" sz="1600" spc="-1" dirty="0">
              <a:solidFill>
                <a:srgbClr val="FFFFFF"/>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1" normalizeH="0" baseline="0" noProof="0" dirty="0">
                <a:ln>
                  <a:noFill/>
                </a:ln>
                <a:solidFill>
                  <a:srgbClr val="FFFFFF"/>
                </a:solidFill>
                <a:effectLst/>
                <a:uLnTx/>
                <a:uFillTx/>
                <a:latin typeface="Montserrat"/>
                <a:ea typeface="+mn-ea"/>
                <a:cs typeface="+mn-cs"/>
              </a:rPr>
              <a:t>Weight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1" normalizeH="0" baseline="0" noProof="0" dirty="0">
                <a:ln>
                  <a:noFill/>
                </a:ln>
                <a:solidFill>
                  <a:srgbClr val="FFFFFF"/>
                </a:solidFill>
                <a:effectLst/>
                <a:uLnTx/>
                <a:uFillTx/>
                <a:latin typeface="Montserrat"/>
                <a:ea typeface="+mn-ea"/>
                <a:cs typeface="+mn-cs"/>
              </a:rPr>
              <a:t>Height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 dirty="0">
                <a:solidFill>
                  <a:srgbClr val="FFFFFF"/>
                </a:solidFill>
                <a:latin typeface="Montserrat"/>
              </a:rPr>
              <a:t>S</a:t>
            </a:r>
            <a:r>
              <a:rPr kumimoji="0" lang="en-US" sz="1600" b="0" i="0" u="none" strike="noStrike" kern="1200" cap="none" spc="-1" normalizeH="0" baseline="0" noProof="0" dirty="0" err="1">
                <a:ln>
                  <a:noFill/>
                </a:ln>
                <a:solidFill>
                  <a:srgbClr val="FFFFFF"/>
                </a:solidFill>
                <a:effectLst/>
                <a:uLnTx/>
                <a:uFillTx/>
                <a:latin typeface="Montserrat"/>
                <a:ea typeface="+mn-ea"/>
                <a:cs typeface="+mn-cs"/>
              </a:rPr>
              <a:t>moking</a:t>
            </a:r>
            <a:r>
              <a:rPr kumimoji="0" lang="en-US" sz="1600" b="0" i="0" u="none" strike="noStrike" kern="1200" cap="none" spc="-1" normalizeH="0" baseline="0" noProof="0" dirty="0">
                <a:ln>
                  <a:noFill/>
                </a:ln>
                <a:solidFill>
                  <a:srgbClr val="FFFFFF"/>
                </a:solidFill>
                <a:effectLst/>
                <a:uLnTx/>
                <a:uFillTx/>
                <a:latin typeface="Montserrat"/>
                <a:ea typeface="+mn-ea"/>
                <a:cs typeface="+mn-cs"/>
              </a:rPr>
              <a:t> history</a:t>
            </a:r>
            <a:endParaRPr lang="en-US" sz="1600" spc="-1" dirty="0">
              <a:solidFill>
                <a:srgbClr val="FFFFFF"/>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 dirty="0">
                <a:solidFill>
                  <a:srgbClr val="FFFFFF"/>
                </a:solidFill>
                <a:latin typeface="Montserrat"/>
              </a:rPr>
              <a:t>T</a:t>
            </a:r>
            <a:r>
              <a:rPr kumimoji="0" lang="en-US" sz="1600" b="0" i="0" u="none" strike="noStrike" kern="1200" cap="none" spc="-1" normalizeH="0" baseline="0" noProof="0" dirty="0" err="1">
                <a:ln>
                  <a:noFill/>
                </a:ln>
                <a:solidFill>
                  <a:srgbClr val="FFFFFF"/>
                </a:solidFill>
                <a:effectLst/>
                <a:uLnTx/>
                <a:uFillTx/>
                <a:latin typeface="Montserrat"/>
                <a:ea typeface="+mn-ea"/>
                <a:cs typeface="+mn-cs"/>
              </a:rPr>
              <a:t>ype</a:t>
            </a:r>
            <a:r>
              <a:rPr kumimoji="0" lang="en-US" sz="1600" b="0" i="0" u="none" strike="noStrike" kern="1200" cap="none" spc="-1" normalizeH="0" baseline="0" noProof="0" dirty="0">
                <a:ln>
                  <a:noFill/>
                </a:ln>
                <a:solidFill>
                  <a:srgbClr val="FFFFFF"/>
                </a:solidFill>
                <a:effectLst/>
                <a:uLnTx/>
                <a:uFillTx/>
                <a:latin typeface="Montserrat"/>
                <a:ea typeface="+mn-ea"/>
                <a:cs typeface="+mn-cs"/>
              </a:rPr>
              <a:t> 2 diabetes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 dirty="0">
                <a:solidFill>
                  <a:srgbClr val="FFFFFF"/>
                </a:solidFill>
                <a:latin typeface="Montserrat"/>
              </a:rPr>
              <a:t>T</a:t>
            </a:r>
            <a:r>
              <a:rPr kumimoji="0" lang="en-US" sz="1600" b="0" i="0" u="none" strike="noStrike" kern="1200" cap="none" spc="-1" normalizeH="0" baseline="0" noProof="0" dirty="0" err="1">
                <a:ln>
                  <a:noFill/>
                </a:ln>
                <a:solidFill>
                  <a:srgbClr val="FFFFFF"/>
                </a:solidFill>
                <a:effectLst/>
                <a:uLnTx/>
                <a:uFillTx/>
                <a:latin typeface="Montserrat"/>
                <a:ea typeface="+mn-ea"/>
                <a:cs typeface="+mn-cs"/>
              </a:rPr>
              <a:t>ype</a:t>
            </a:r>
            <a:r>
              <a:rPr kumimoji="0" lang="en-US" sz="1600" b="0" i="0" u="none" strike="noStrike" kern="1200" cap="none" spc="-1" normalizeH="0" baseline="0" noProof="0" dirty="0">
                <a:ln>
                  <a:noFill/>
                </a:ln>
                <a:solidFill>
                  <a:srgbClr val="FFFFFF"/>
                </a:solidFill>
                <a:effectLst/>
                <a:uLnTx/>
                <a:uFillTx/>
                <a:latin typeface="Montserrat"/>
                <a:ea typeface="+mn-ea"/>
                <a:cs typeface="+mn-cs"/>
              </a:rPr>
              <a:t> 2 diabetes duration</a:t>
            </a:r>
            <a:endParaRPr lang="en-US" sz="1600" spc="-1" dirty="0">
              <a:solidFill>
                <a:srgbClr val="FFFFFF"/>
              </a:solidFill>
              <a:latin typeface="Montserra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1" normalizeH="0" baseline="0" noProof="0" dirty="0">
                <a:ln>
                  <a:noFill/>
                </a:ln>
                <a:solidFill>
                  <a:srgbClr val="FFFFFF"/>
                </a:solidFill>
                <a:effectLst/>
                <a:uLnTx/>
                <a:uFillTx/>
                <a:latin typeface="Montserrat"/>
                <a:ea typeface="+mn-ea"/>
                <a:cs typeface="+mn-cs"/>
              </a:rPr>
              <a:t>Type of intervention</a:t>
            </a:r>
          </a:p>
        </p:txBody>
      </p:sp>
      <p:sp>
        <p:nvSpPr>
          <p:cNvPr id="4" name="CasellaDiTesto 3">
            <a:extLst>
              <a:ext uri="{FF2B5EF4-FFF2-40B4-BE49-F238E27FC236}">
                <a16:creationId xmlns:a16="http://schemas.microsoft.com/office/drawing/2014/main" id="{D4B471BC-F85A-86DD-75B9-160C08AACB81}"/>
              </a:ext>
            </a:extLst>
          </p:cNvPr>
          <p:cNvSpPr txBox="1"/>
          <p:nvPr/>
        </p:nvSpPr>
        <p:spPr>
          <a:xfrm>
            <a:off x="3965615" y="3489543"/>
            <a:ext cx="2000835" cy="1077218"/>
          </a:xfrm>
          <a:prstGeom prst="rect">
            <a:avLst/>
          </a:prstGeom>
          <a:noFill/>
        </p:spPr>
        <p:txBody>
          <a:bodyPr wrap="square">
            <a:spAutoFit/>
          </a:bodyPr>
          <a:lstStyle>
            <a:defPPr>
              <a:defRPr lang="it-IT"/>
            </a:defPPr>
            <a:lvl1pPr>
              <a:defRPr sz="1600" spc="-1">
                <a:solidFill>
                  <a:schemeClr val="dk1"/>
                </a:solidFill>
                <a:latin typeface="Montserrat"/>
              </a:defRPr>
            </a:lvl1pPr>
          </a:lstStyle>
          <a:p>
            <a:r>
              <a:rPr lang="en-US" dirty="0"/>
              <a:t>10231 patients from 10 countries</a:t>
            </a:r>
          </a:p>
          <a:p>
            <a:endParaRPr lang="en-US" dirty="0"/>
          </a:p>
          <a:p>
            <a:r>
              <a:rPr lang="en-US" dirty="0"/>
              <a:t>5 years f-u </a:t>
            </a:r>
            <a:endParaRPr lang="it-IT" dirty="0"/>
          </a:p>
        </p:txBody>
      </p:sp>
      <p:pic>
        <p:nvPicPr>
          <p:cNvPr id="2" name="Immagine 1">
            <a:extLst>
              <a:ext uri="{FF2B5EF4-FFF2-40B4-BE49-F238E27FC236}">
                <a16:creationId xmlns:a16="http://schemas.microsoft.com/office/drawing/2014/main" id="{39105394-A3FA-BD53-6833-E90370B91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3" name="Immagine 2" descr="Immagine che contiene testo, schermata, Carattere, documento&#10;&#10;Il contenuto generato dall'IA potrebbe non essere corretto.">
            <a:extLst>
              <a:ext uri="{FF2B5EF4-FFF2-40B4-BE49-F238E27FC236}">
                <a16:creationId xmlns:a16="http://schemas.microsoft.com/office/drawing/2014/main" id="{9823B6D3-F92A-3541-2707-7D1969D31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9704" y="3410387"/>
            <a:ext cx="2883693" cy="1750238"/>
          </a:xfrm>
          <a:prstGeom prst="rect">
            <a:avLst/>
          </a:prstGeom>
        </p:spPr>
      </p:pic>
      <p:sp>
        <p:nvSpPr>
          <p:cNvPr id="6" name="Rettangolo con angoli arrotondati 5">
            <a:extLst>
              <a:ext uri="{FF2B5EF4-FFF2-40B4-BE49-F238E27FC236}">
                <a16:creationId xmlns:a16="http://schemas.microsoft.com/office/drawing/2014/main" id="{112277C9-7C04-B8B6-DB3C-A854D0421C93}"/>
              </a:ext>
            </a:extLst>
          </p:cNvPr>
          <p:cNvSpPr/>
          <p:nvPr/>
        </p:nvSpPr>
        <p:spPr>
          <a:xfrm>
            <a:off x="6198739" y="3854211"/>
            <a:ext cx="2936569" cy="32916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8272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B9DF-815C-C8BC-A3C4-339F8C582FF3}"/>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F499F13C-D697-9C7F-8BE2-EAE9A17C8327}"/>
              </a:ext>
            </a:extLst>
          </p:cNvPr>
          <p:cNvSpPr>
            <a:spLocks noGrp="1"/>
          </p:cNvSpPr>
          <p:nvPr>
            <p:ph/>
          </p:nvPr>
        </p:nvSpPr>
        <p:spPr>
          <a:xfrm>
            <a:off x="0" y="1122487"/>
            <a:ext cx="5626443" cy="991539"/>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 sz="2400" spc="-1" dirty="0">
                <a:solidFill>
                  <a:schemeClr val="dk1"/>
                </a:solidFill>
                <a:latin typeface="Montserrat"/>
              </a:rPr>
              <a:t>Improved communications between medical team members</a:t>
            </a:r>
          </a:p>
        </p:txBody>
      </p:sp>
      <p:sp>
        <p:nvSpPr>
          <p:cNvPr id="2" name="PlaceHolder 1">
            <a:extLst>
              <a:ext uri="{FF2B5EF4-FFF2-40B4-BE49-F238E27FC236}">
                <a16:creationId xmlns:a16="http://schemas.microsoft.com/office/drawing/2014/main" id="{77065B2B-B206-7CBE-8512-CCD8352F7A27}"/>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sp>
        <p:nvSpPr>
          <p:cNvPr id="157" name="Google Shape;285;p35"/>
          <p:cNvSpPr/>
          <p:nvPr/>
        </p:nvSpPr>
        <p:spPr>
          <a:xfrm>
            <a:off x="6010507" y="91443"/>
            <a:ext cx="2915648" cy="3521552"/>
          </a:xfrm>
          <a:prstGeom prst="roundRect">
            <a:avLst>
              <a:gd name="adj" fmla="val 16667"/>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4" name="Immagine 3" descr="Immagine che contiene testo, Carattere, schermata, bianco&#10;&#10;Il contenuto generato dall'IA potrebbe non essere corretto.">
            <a:extLst>
              <a:ext uri="{FF2B5EF4-FFF2-40B4-BE49-F238E27FC236}">
                <a16:creationId xmlns:a16="http://schemas.microsoft.com/office/drawing/2014/main" id="{513F458C-71D1-F460-5AC3-CA0CBCA66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609" y="3666654"/>
            <a:ext cx="2503053" cy="979264"/>
          </a:xfrm>
          <a:prstGeom prst="rect">
            <a:avLst/>
          </a:prstGeom>
        </p:spPr>
      </p:pic>
      <p:sp>
        <p:nvSpPr>
          <p:cNvPr id="5" name="CasellaDiTesto 4">
            <a:extLst>
              <a:ext uri="{FF2B5EF4-FFF2-40B4-BE49-F238E27FC236}">
                <a16:creationId xmlns:a16="http://schemas.microsoft.com/office/drawing/2014/main" id="{64D953F4-E0C5-6195-59B0-08ABE5FE40FF}"/>
              </a:ext>
            </a:extLst>
          </p:cNvPr>
          <p:cNvSpPr txBox="1"/>
          <p:nvPr/>
        </p:nvSpPr>
        <p:spPr>
          <a:xfrm>
            <a:off x="501805" y="2127442"/>
            <a:ext cx="5124638" cy="2554545"/>
          </a:xfrm>
          <a:prstGeom prst="rect">
            <a:avLst/>
          </a:prstGeom>
          <a:noFill/>
        </p:spPr>
        <p:txBody>
          <a:bodyPr wrap="square">
            <a:spAutoFit/>
          </a:bodyPr>
          <a:lstStyle/>
          <a:p>
            <a:r>
              <a:rPr lang="en-US" sz="1600" spc="-1" dirty="0">
                <a:solidFill>
                  <a:schemeClr val="dk1"/>
                </a:solidFill>
                <a:latin typeface="Montserrat"/>
              </a:rPr>
              <a:t>Machine learning (ML) has the potential to </a:t>
            </a:r>
            <a:r>
              <a:rPr lang="en-US" sz="1600" u="sng" spc="-1" dirty="0">
                <a:solidFill>
                  <a:schemeClr val="dk1"/>
                </a:solidFill>
                <a:latin typeface="Montserrat"/>
              </a:rPr>
              <a:t>improve both surgical outcomes and patient management</a:t>
            </a:r>
            <a:r>
              <a:rPr lang="en-US" sz="1600" spc="-1" dirty="0">
                <a:solidFill>
                  <a:schemeClr val="dk1"/>
                </a:solidFill>
                <a:latin typeface="Montserrat"/>
              </a:rPr>
              <a:t>.</a:t>
            </a:r>
          </a:p>
          <a:p>
            <a:endParaRPr lang="en-US" sz="1600" spc="-1" dirty="0">
              <a:solidFill>
                <a:schemeClr val="dk1"/>
              </a:solidFill>
              <a:latin typeface="Montserrat"/>
            </a:endParaRPr>
          </a:p>
          <a:p>
            <a:r>
              <a:rPr lang="en-US" sz="1600" spc="-1" dirty="0">
                <a:solidFill>
                  <a:schemeClr val="dk1"/>
                </a:solidFill>
                <a:latin typeface="Montserrat"/>
              </a:rPr>
              <a:t>Relying on </a:t>
            </a:r>
            <a:r>
              <a:rPr lang="en-US" sz="1600" u="sng" spc="-1" dirty="0">
                <a:solidFill>
                  <a:schemeClr val="dk1"/>
                </a:solidFill>
                <a:latin typeface="Montserrat"/>
              </a:rPr>
              <a:t>large patient databases </a:t>
            </a:r>
            <a:r>
              <a:rPr lang="en-US" sz="1600" spc="-1" dirty="0">
                <a:solidFill>
                  <a:schemeClr val="dk1"/>
                </a:solidFill>
                <a:latin typeface="Montserrat"/>
              </a:rPr>
              <a:t>and </a:t>
            </a:r>
            <a:r>
              <a:rPr lang="en-US" sz="1600" u="sng" spc="-1" dirty="0">
                <a:solidFill>
                  <a:schemeClr val="dk1"/>
                </a:solidFill>
                <a:latin typeface="Montserrat"/>
              </a:rPr>
              <a:t>collecting a large amount of patient information</a:t>
            </a:r>
            <a:r>
              <a:rPr lang="en-US" sz="1600" spc="-1" dirty="0">
                <a:solidFill>
                  <a:schemeClr val="dk1"/>
                </a:solidFill>
                <a:latin typeface="Montserrat"/>
              </a:rPr>
              <a:t>, ML allows for the easy </a:t>
            </a:r>
            <a:r>
              <a:rPr lang="en-US" sz="1600" u="sng" spc="-1" dirty="0">
                <a:solidFill>
                  <a:schemeClr val="dk1"/>
                </a:solidFill>
                <a:latin typeface="Montserrat"/>
              </a:rPr>
              <a:t>sharing</a:t>
            </a:r>
            <a:r>
              <a:rPr lang="en-US" sz="1600" spc="-1" dirty="0">
                <a:solidFill>
                  <a:schemeClr val="dk1"/>
                </a:solidFill>
                <a:latin typeface="Montserrat"/>
              </a:rPr>
              <a:t> of clinical data, </a:t>
            </a:r>
            <a:r>
              <a:rPr lang="en-US" sz="1600" u="sng" spc="-1" dirty="0">
                <a:solidFill>
                  <a:schemeClr val="dk1"/>
                </a:solidFill>
                <a:latin typeface="Montserrat"/>
              </a:rPr>
              <a:t>improving the selection </a:t>
            </a:r>
            <a:r>
              <a:rPr lang="en-US" sz="1600" spc="-1" dirty="0">
                <a:solidFill>
                  <a:schemeClr val="dk1"/>
                </a:solidFill>
                <a:latin typeface="Montserrat"/>
              </a:rPr>
              <a:t>of patients for surgery and </a:t>
            </a:r>
            <a:r>
              <a:rPr lang="en-US" sz="1600" u="sng" spc="-1" dirty="0">
                <a:solidFill>
                  <a:schemeClr val="dk1"/>
                </a:solidFill>
                <a:latin typeface="Montserrat"/>
              </a:rPr>
              <a:t>identifying those at a higher risk </a:t>
            </a:r>
            <a:r>
              <a:rPr lang="en-US" sz="1600" spc="-1" dirty="0">
                <a:solidFill>
                  <a:schemeClr val="dk1"/>
                </a:solidFill>
                <a:latin typeface="Montserrat"/>
              </a:rPr>
              <a:t>of complications.</a:t>
            </a:r>
            <a:endParaRPr lang="it-IT" sz="1600" spc="-1" dirty="0">
              <a:solidFill>
                <a:schemeClr val="dk1"/>
              </a:solidFill>
              <a:latin typeface="Montserrat"/>
            </a:endParaRPr>
          </a:p>
        </p:txBody>
      </p:sp>
      <p:pic>
        <p:nvPicPr>
          <p:cNvPr id="3" name="Immagine 2">
            <a:extLst>
              <a:ext uri="{FF2B5EF4-FFF2-40B4-BE49-F238E27FC236}">
                <a16:creationId xmlns:a16="http://schemas.microsoft.com/office/drawing/2014/main" id="{947F38BE-11DE-5C37-8BF6-0A921D775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319550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42AB-BFC0-12AE-8147-9BE5082F32BA}"/>
            </a:ext>
          </a:extLst>
        </p:cNvPr>
        <p:cNvGrpSpPr/>
        <p:nvPr/>
      </p:nvGrpSpPr>
      <p:grpSpPr>
        <a:xfrm>
          <a:off x="0" y="0"/>
          <a:ext cx="0" cy="0"/>
          <a:chOff x="0" y="0"/>
          <a:chExt cx="0" cy="0"/>
        </a:xfrm>
      </p:grpSpPr>
      <p:sp>
        <p:nvSpPr>
          <p:cNvPr id="192" name="PlaceHolder 2">
            <a:extLst>
              <a:ext uri="{FF2B5EF4-FFF2-40B4-BE49-F238E27FC236}">
                <a16:creationId xmlns:a16="http://schemas.microsoft.com/office/drawing/2014/main" id="{21F7EAA8-1E0A-5D72-DFA5-14DBBE7729F4}"/>
              </a:ext>
            </a:extLst>
          </p:cNvPr>
          <p:cNvSpPr>
            <a:spLocks noGrp="1"/>
          </p:cNvSpPr>
          <p:nvPr>
            <p:ph/>
          </p:nvPr>
        </p:nvSpPr>
        <p:spPr>
          <a:xfrm>
            <a:off x="1" y="1122487"/>
            <a:ext cx="4967416" cy="991539"/>
          </a:xfrm>
          <a:prstGeom prst="rect">
            <a:avLst/>
          </a:prstGeom>
          <a:gradFill flip="none" rotWithShape="1">
            <a:gsLst>
              <a:gs pos="43000">
                <a:schemeClr val="accent2">
                  <a:lumMod val="50000"/>
                  <a:shade val="30000"/>
                  <a:satMod val="115000"/>
                  <a:alpha val="7000"/>
                </a:schemeClr>
              </a:gs>
              <a:gs pos="88000">
                <a:schemeClr val="accent2">
                  <a:lumMod val="50000"/>
                  <a:shade val="67500"/>
                  <a:satMod val="115000"/>
                </a:schemeClr>
              </a:gs>
              <a:gs pos="98000">
                <a:schemeClr val="accent2">
                  <a:lumMod val="50000"/>
                  <a:shade val="100000"/>
                  <a:satMod val="115000"/>
                </a:schemeClr>
              </a:gs>
            </a:gsLst>
            <a:path path="circle">
              <a:fillToRect l="100000" b="100000"/>
            </a:path>
            <a:tileRect t="-100000" r="-100000"/>
          </a:gradFill>
          <a:ln w="0">
            <a:noFill/>
          </a:ln>
        </p:spPr>
        <p:txBody>
          <a:bodyPr lIns="91440" tIns="91440" rIns="91440" bIns="91440" anchor="t">
            <a:noAutofit/>
          </a:bodyPr>
          <a:lstStyle/>
          <a:p>
            <a:pPr indent="0">
              <a:lnSpc>
                <a:spcPct val="100000"/>
              </a:lnSpc>
              <a:buNone/>
              <a:tabLst>
                <a:tab pos="0" algn="l"/>
              </a:tabLst>
            </a:pPr>
            <a:r>
              <a:rPr lang="en-US" sz="2400" spc="-1" dirty="0">
                <a:solidFill>
                  <a:schemeClr val="dk1"/>
                </a:solidFill>
                <a:latin typeface="Montserrat"/>
              </a:rPr>
              <a:t>Accessibility of information for patients</a:t>
            </a:r>
            <a:endParaRPr lang="en" sz="2400" spc="-1" dirty="0">
              <a:solidFill>
                <a:schemeClr val="dk1"/>
              </a:solidFill>
              <a:latin typeface="Montserrat"/>
            </a:endParaRPr>
          </a:p>
        </p:txBody>
      </p:sp>
      <p:sp>
        <p:nvSpPr>
          <p:cNvPr id="2" name="PlaceHolder 1">
            <a:extLst>
              <a:ext uri="{FF2B5EF4-FFF2-40B4-BE49-F238E27FC236}">
                <a16:creationId xmlns:a16="http://schemas.microsoft.com/office/drawing/2014/main" id="{664A8FE7-E841-8805-D49E-416B1BB018F6}"/>
              </a:ext>
            </a:extLst>
          </p:cNvPr>
          <p:cNvSpPr txBox="1">
            <a:spLocks/>
          </p:cNvSpPr>
          <p:nvPr/>
        </p:nvSpPr>
        <p:spPr>
          <a:xfrm>
            <a:off x="719246" y="91443"/>
            <a:ext cx="3323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pc="-1">
                <a:solidFill>
                  <a:schemeClr val="dk1"/>
                </a:solidFill>
                <a:latin typeface="Montserrat"/>
                <a:ea typeface="Montserrat"/>
              </a:rPr>
              <a:t>Benefits of using AI</a:t>
            </a:r>
            <a:endParaRPr lang="fr-FR" sz="3000" spc="-1" dirty="0">
              <a:solidFill>
                <a:schemeClr val="dk1"/>
              </a:solidFill>
              <a:latin typeface="Arial"/>
            </a:endParaRPr>
          </a:p>
        </p:txBody>
      </p:sp>
      <p:sp>
        <p:nvSpPr>
          <p:cNvPr id="3" name="CasellaDiTesto 2">
            <a:extLst>
              <a:ext uri="{FF2B5EF4-FFF2-40B4-BE49-F238E27FC236}">
                <a16:creationId xmlns:a16="http://schemas.microsoft.com/office/drawing/2014/main" id="{875F99F7-4172-44B9-5406-75E6763B01F5}"/>
              </a:ext>
            </a:extLst>
          </p:cNvPr>
          <p:cNvSpPr txBox="1"/>
          <p:nvPr/>
        </p:nvSpPr>
        <p:spPr>
          <a:xfrm>
            <a:off x="501805" y="2232735"/>
            <a:ext cx="5124638" cy="338554"/>
          </a:xfrm>
          <a:prstGeom prst="rect">
            <a:avLst/>
          </a:prstGeom>
          <a:noFill/>
        </p:spPr>
        <p:txBody>
          <a:bodyPr wrap="square">
            <a:spAutoFit/>
          </a:bodyPr>
          <a:lstStyle/>
          <a:p>
            <a:r>
              <a:rPr lang="en-US" sz="1600" spc="-1" dirty="0">
                <a:solidFill>
                  <a:schemeClr val="dk1"/>
                </a:solidFill>
                <a:latin typeface="Montserrat"/>
              </a:rPr>
              <a:t>Machine learning (ML) has the potential to</a:t>
            </a:r>
            <a:endParaRPr lang="it-IT" sz="1600" spc="-1" dirty="0">
              <a:solidFill>
                <a:schemeClr val="dk1"/>
              </a:solidFill>
              <a:latin typeface="Montserrat"/>
            </a:endParaRPr>
          </a:p>
        </p:txBody>
      </p:sp>
      <p:pic>
        <p:nvPicPr>
          <p:cNvPr id="5" name="Immagine 4" descr="Immagine che contiene testo, schermata, Carattere, algebra&#10;&#10;Il contenuto generato dall'IA potrebbe non essere corretto.">
            <a:extLst>
              <a:ext uri="{FF2B5EF4-FFF2-40B4-BE49-F238E27FC236}">
                <a16:creationId xmlns:a16="http://schemas.microsoft.com/office/drawing/2014/main" id="{DA4BD7B8-5393-DF92-8A7C-97AF16FB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020" y="3618446"/>
            <a:ext cx="3178850" cy="876061"/>
          </a:xfrm>
          <a:prstGeom prst="rect">
            <a:avLst/>
          </a:prstGeom>
        </p:spPr>
      </p:pic>
      <p:pic>
        <p:nvPicPr>
          <p:cNvPr id="6" name="Immagine 5" descr="Immagine che contiene testo, schermata, Carattere, linea&#10;&#10;Il contenuto generato dall'IA potrebbe non essere corretto.">
            <a:extLst>
              <a:ext uri="{FF2B5EF4-FFF2-40B4-BE49-F238E27FC236}">
                <a16:creationId xmlns:a16="http://schemas.microsoft.com/office/drawing/2014/main" id="{1FEC6ACC-E3DF-EF62-9AAE-62236E1CE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404" y="60505"/>
            <a:ext cx="4497811" cy="1561666"/>
          </a:xfrm>
          <a:prstGeom prst="rect">
            <a:avLst/>
          </a:prstGeom>
        </p:spPr>
      </p:pic>
      <p:sp>
        <p:nvSpPr>
          <p:cNvPr id="7" name="CasellaDiTesto 6">
            <a:extLst>
              <a:ext uri="{FF2B5EF4-FFF2-40B4-BE49-F238E27FC236}">
                <a16:creationId xmlns:a16="http://schemas.microsoft.com/office/drawing/2014/main" id="{4A41CAC0-5E37-F82A-44A8-4E9E3F67DBB5}"/>
              </a:ext>
            </a:extLst>
          </p:cNvPr>
          <p:cNvSpPr txBox="1"/>
          <p:nvPr/>
        </p:nvSpPr>
        <p:spPr>
          <a:xfrm>
            <a:off x="3835770" y="3199836"/>
            <a:ext cx="5488346" cy="338554"/>
          </a:xfrm>
          <a:prstGeom prst="rect">
            <a:avLst/>
          </a:prstGeom>
          <a:noFill/>
        </p:spPr>
        <p:txBody>
          <a:bodyPr wrap="square">
            <a:spAutoFit/>
          </a:bodyPr>
          <a:lstStyle/>
          <a:p>
            <a:r>
              <a:rPr lang="en-US" sz="1600" spc="-1" dirty="0">
                <a:solidFill>
                  <a:schemeClr val="dk1"/>
                </a:solidFill>
                <a:latin typeface="Montserrat"/>
              </a:rPr>
              <a:t>ChatGPT-4 answered 74.1% of questions correctly.</a:t>
            </a:r>
            <a:endParaRPr lang="it-IT" sz="1600" spc="-1" dirty="0">
              <a:solidFill>
                <a:schemeClr val="dk1"/>
              </a:solidFill>
              <a:latin typeface="Montserrat"/>
            </a:endParaRPr>
          </a:p>
        </p:txBody>
      </p:sp>
      <p:sp>
        <p:nvSpPr>
          <p:cNvPr id="9" name="CasellaDiTesto 8">
            <a:extLst>
              <a:ext uri="{FF2B5EF4-FFF2-40B4-BE49-F238E27FC236}">
                <a16:creationId xmlns:a16="http://schemas.microsoft.com/office/drawing/2014/main" id="{CFE998AC-EAB1-7E0C-A0EA-0623AEAC7490}"/>
              </a:ext>
            </a:extLst>
          </p:cNvPr>
          <p:cNvSpPr txBox="1"/>
          <p:nvPr/>
        </p:nvSpPr>
        <p:spPr>
          <a:xfrm>
            <a:off x="5390777" y="1746678"/>
            <a:ext cx="3498508" cy="1323439"/>
          </a:xfrm>
          <a:prstGeom prst="rect">
            <a:avLst/>
          </a:prstGeom>
          <a:noFill/>
        </p:spPr>
        <p:txBody>
          <a:bodyPr wrap="square">
            <a:spAutoFit/>
          </a:bodyPr>
          <a:lstStyle/>
          <a:p>
            <a:pPr marL="285750" indent="-285750">
              <a:buFont typeface="Arial" panose="020B0604020202020204" pitchFamily="34" charset="0"/>
              <a:buChar char="•"/>
            </a:pPr>
            <a:r>
              <a:rPr lang="en-US" sz="1600" spc="-1" dirty="0">
                <a:solidFill>
                  <a:schemeClr val="dk1"/>
                </a:solidFill>
                <a:latin typeface="Montserrat"/>
              </a:rPr>
              <a:t>Respond 24 hours a day</a:t>
            </a:r>
          </a:p>
          <a:p>
            <a:pPr marL="285750" indent="-285750">
              <a:buFont typeface="Arial" panose="020B0604020202020204" pitchFamily="34" charset="0"/>
              <a:buChar char="•"/>
            </a:pPr>
            <a:r>
              <a:rPr lang="en-US" sz="1600" spc="-1" dirty="0">
                <a:solidFill>
                  <a:schemeClr val="dk1"/>
                </a:solidFill>
                <a:latin typeface="Montserrat"/>
              </a:rPr>
              <a:t>No need to move to get answers</a:t>
            </a:r>
          </a:p>
          <a:p>
            <a:pPr marL="285750" indent="-285750">
              <a:buFont typeface="Arial" panose="020B0604020202020204" pitchFamily="34" charset="0"/>
              <a:buChar char="•"/>
            </a:pPr>
            <a:r>
              <a:rPr lang="en-US" sz="1600" spc="-1" dirty="0">
                <a:solidFill>
                  <a:schemeClr val="dk1"/>
                </a:solidFill>
                <a:latin typeface="Montserrat"/>
              </a:rPr>
              <a:t>No sense of shame in questioning</a:t>
            </a:r>
            <a:endParaRPr lang="it-IT" sz="1600" spc="-1" dirty="0">
              <a:solidFill>
                <a:schemeClr val="dk1"/>
              </a:solidFill>
              <a:latin typeface="Montserrat"/>
            </a:endParaRPr>
          </a:p>
        </p:txBody>
      </p:sp>
      <p:pic>
        <p:nvPicPr>
          <p:cNvPr id="11" name="Immagine 10" descr="Immagine che contiene persona, computer, computer, interno&#10;&#10;Il contenuto generato dall'IA potrebbe non essere corretto.">
            <a:extLst>
              <a:ext uri="{FF2B5EF4-FFF2-40B4-BE49-F238E27FC236}">
                <a16:creationId xmlns:a16="http://schemas.microsoft.com/office/drawing/2014/main" id="{FE76AF0F-32DA-F0C6-9050-722A9668D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14" y="2686464"/>
            <a:ext cx="3581245" cy="2053365"/>
          </a:xfrm>
          <a:prstGeom prst="rect">
            <a:avLst/>
          </a:prstGeom>
        </p:spPr>
      </p:pic>
      <p:pic>
        <p:nvPicPr>
          <p:cNvPr id="4" name="Immagine 3">
            <a:extLst>
              <a:ext uri="{FF2B5EF4-FFF2-40B4-BE49-F238E27FC236}">
                <a16:creationId xmlns:a16="http://schemas.microsoft.com/office/drawing/2014/main" id="{82D7A9C4-5B67-356B-84CA-81DE5F730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8" name="Parentesi graffa aperta 7">
            <a:extLst>
              <a:ext uri="{FF2B5EF4-FFF2-40B4-BE49-F238E27FC236}">
                <a16:creationId xmlns:a16="http://schemas.microsoft.com/office/drawing/2014/main" id="{D9C56A47-3499-B05C-6AAC-0F4DA9A0E218}"/>
              </a:ext>
            </a:extLst>
          </p:cNvPr>
          <p:cNvSpPr/>
          <p:nvPr/>
        </p:nvSpPr>
        <p:spPr>
          <a:xfrm>
            <a:off x="5083667" y="1808636"/>
            <a:ext cx="307110" cy="1156070"/>
          </a:xfrm>
          <a:prstGeom prst="leftBrace">
            <a:avLst>
              <a:gd name="adj1" fmla="val 8333"/>
              <a:gd name="adj2" fmla="val 50965"/>
            </a:avLst>
          </a:prstGeom>
          <a:noFill/>
          <a:ln w="38100">
            <a:solidFill>
              <a:srgbClr val="00AC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402330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1" name="PlaceHolder 1"/>
          <p:cNvSpPr>
            <a:spLocks noGrp="1"/>
          </p:cNvSpPr>
          <p:nvPr>
            <p:ph type="title"/>
          </p:nvPr>
        </p:nvSpPr>
        <p:spPr>
          <a:xfrm>
            <a:off x="416688" y="290452"/>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Successful case studies</a:t>
            </a:r>
            <a:endParaRPr lang="fr-FR" sz="3000" b="0" strike="noStrike" spc="-1" dirty="0">
              <a:solidFill>
                <a:schemeClr val="dk1"/>
              </a:solidFill>
              <a:latin typeface="Arial"/>
            </a:endParaRPr>
          </a:p>
        </p:txBody>
      </p:sp>
      <p:pic>
        <p:nvPicPr>
          <p:cNvPr id="3" name="Immagine 2" descr="Immagine che contiene testo, schermata, Carattere, algebra&#10;&#10;Il contenuto generato dall'IA potrebbe non essere corretto.">
            <a:extLst>
              <a:ext uri="{FF2B5EF4-FFF2-40B4-BE49-F238E27FC236}">
                <a16:creationId xmlns:a16="http://schemas.microsoft.com/office/drawing/2014/main" id="{0979DBD9-E0D2-E060-6911-CE9216A96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241" y="3575045"/>
            <a:ext cx="3235759" cy="985357"/>
          </a:xfrm>
          <a:prstGeom prst="rect">
            <a:avLst/>
          </a:prstGeom>
        </p:spPr>
      </p:pic>
      <p:pic>
        <p:nvPicPr>
          <p:cNvPr id="7" name="Immagine 6" descr="Immagine che contiene testo, schermata, Carattere, linea&#10;&#10;Il contenuto generato dall'IA potrebbe non essere corretto.">
            <a:extLst>
              <a:ext uri="{FF2B5EF4-FFF2-40B4-BE49-F238E27FC236}">
                <a16:creationId xmlns:a16="http://schemas.microsoft.com/office/drawing/2014/main" id="{2C02E064-0ABE-2B17-451F-ECF9338C3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3" y="1274083"/>
            <a:ext cx="6781408" cy="2216249"/>
          </a:xfrm>
          <a:prstGeom prst="rect">
            <a:avLst/>
          </a:prstGeom>
        </p:spPr>
      </p:pic>
      <p:sp>
        <p:nvSpPr>
          <p:cNvPr id="8" name="CasellaDiTesto 7">
            <a:extLst>
              <a:ext uri="{FF2B5EF4-FFF2-40B4-BE49-F238E27FC236}">
                <a16:creationId xmlns:a16="http://schemas.microsoft.com/office/drawing/2014/main" id="{36D8A1BF-D63A-DF5D-D65B-121B6EC4F871}"/>
              </a:ext>
            </a:extLst>
          </p:cNvPr>
          <p:cNvSpPr txBox="1"/>
          <p:nvPr/>
        </p:nvSpPr>
        <p:spPr>
          <a:xfrm>
            <a:off x="3800589" y="109653"/>
            <a:ext cx="5424433" cy="1077218"/>
          </a:xfrm>
          <a:prstGeom prst="rect">
            <a:avLst/>
          </a:prstGeom>
          <a:gradFill>
            <a:gsLst>
              <a:gs pos="58000">
                <a:schemeClr val="accent2">
                  <a:lumMod val="75000"/>
                </a:schemeClr>
              </a:gs>
              <a:gs pos="85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gradFill>
        </p:spPr>
        <p:txBody>
          <a:bodyPr wrap="square">
            <a:spAutoFit/>
          </a:bodyPr>
          <a:lstStyle/>
          <a:p>
            <a:r>
              <a:rPr lang="en-US" sz="1600" u="sng" spc="-1" dirty="0">
                <a:solidFill>
                  <a:schemeClr val="accent3"/>
                </a:solidFill>
                <a:latin typeface="Montserrat"/>
              </a:rPr>
              <a:t>Random forest </a:t>
            </a:r>
            <a:r>
              <a:rPr lang="en-US" sz="1600" u="sng" spc="-1" dirty="0">
                <a:solidFill>
                  <a:schemeClr val="dk1"/>
                </a:solidFill>
                <a:latin typeface="Montserrat"/>
              </a:rPr>
              <a:t>showed the highest AUROC </a:t>
            </a:r>
            <a:r>
              <a:rPr lang="en-US" sz="1600" spc="-1" dirty="0">
                <a:solidFill>
                  <a:schemeClr val="dk1"/>
                </a:solidFill>
                <a:latin typeface="Montserrat"/>
              </a:rPr>
              <a:t>in the training (AUROC=0.94) and the validation set (</a:t>
            </a:r>
            <a:r>
              <a:rPr lang="en-US" sz="1600" u="sng" spc="-1" dirty="0">
                <a:solidFill>
                  <a:schemeClr val="accent3"/>
                </a:solidFill>
                <a:latin typeface="Montserrat"/>
              </a:rPr>
              <a:t>AUROC=0.88</a:t>
            </a:r>
            <a:r>
              <a:rPr lang="en-US" sz="1600" spc="-1" dirty="0">
                <a:solidFill>
                  <a:schemeClr val="dk1"/>
                </a:solidFill>
                <a:latin typeface="Montserrat"/>
              </a:rPr>
              <a:t>) </a:t>
            </a:r>
            <a:r>
              <a:rPr lang="en-US" sz="1600" u="sng" spc="-1" dirty="0">
                <a:solidFill>
                  <a:schemeClr val="dk1"/>
                </a:solidFill>
                <a:latin typeface="Montserrat"/>
              </a:rPr>
              <a:t>in predicting negative 30-day outcomes</a:t>
            </a:r>
            <a:r>
              <a:rPr lang="en-US" sz="1600" spc="-1" dirty="0">
                <a:solidFill>
                  <a:schemeClr val="dk1"/>
                </a:solidFill>
                <a:latin typeface="Montserrat"/>
              </a:rPr>
              <a:t> compared to MBSAQIP (AUROC=0.64).</a:t>
            </a:r>
          </a:p>
        </p:txBody>
      </p:sp>
      <p:sp>
        <p:nvSpPr>
          <p:cNvPr id="9" name="CasellaDiTesto 8">
            <a:extLst>
              <a:ext uri="{FF2B5EF4-FFF2-40B4-BE49-F238E27FC236}">
                <a16:creationId xmlns:a16="http://schemas.microsoft.com/office/drawing/2014/main" id="{F16E29DD-D6B9-5F2B-FF29-FD4A794A6D41}"/>
              </a:ext>
            </a:extLst>
          </p:cNvPr>
          <p:cNvSpPr txBox="1"/>
          <p:nvPr/>
        </p:nvSpPr>
        <p:spPr>
          <a:xfrm>
            <a:off x="421775" y="3570558"/>
            <a:ext cx="5264659" cy="1077218"/>
          </a:xfrm>
          <a:prstGeom prst="rect">
            <a:avLst/>
          </a:prstGeom>
          <a:gradFill flip="none" rotWithShape="1">
            <a:gsLst>
              <a:gs pos="53000">
                <a:schemeClr val="accent1">
                  <a:lumMod val="75000"/>
                  <a:alpha val="16000"/>
                </a:schemeClr>
              </a:gs>
              <a:gs pos="82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txBody>
          <a:bodyPr wrap="square">
            <a:spAutoFit/>
          </a:bodyPr>
          <a:lstStyle>
            <a:defPPr>
              <a:defRPr lang="it-IT"/>
            </a:defPPr>
            <a:lvl1pPr marL="285750" marR="0" lvl="0" indent="-285750" fontAlgn="auto">
              <a:lnSpc>
                <a:spcPct val="100000"/>
              </a:lnSpc>
              <a:spcBef>
                <a:spcPts val="0"/>
              </a:spcBef>
              <a:spcAft>
                <a:spcPts val="0"/>
              </a:spcAft>
              <a:buClrTx/>
              <a:buSzTx/>
              <a:buFont typeface="Arial" panose="020B0604020202020204" pitchFamily="34" charset="0"/>
              <a:buChar char="•"/>
              <a:tabLst/>
              <a:defRPr kumimoji="0" sz="1600" b="0" i="0" u="none" strike="noStrike" cap="none" spc="-1" normalizeH="0" baseline="0">
                <a:ln>
                  <a:noFill/>
                </a:ln>
                <a:solidFill>
                  <a:srgbClr val="FFFFFF"/>
                </a:solidFill>
                <a:effectLst/>
                <a:uLnTx/>
                <a:uFillTx/>
                <a:latin typeface="Montserrat"/>
              </a:defRPr>
            </a:lvl1pPr>
          </a:lstStyle>
          <a:p>
            <a:pPr marL="0" indent="0">
              <a:buNone/>
            </a:pPr>
            <a:r>
              <a:rPr lang="en-US" dirty="0"/>
              <a:t>Features more relevant for the prediction of RF model: </a:t>
            </a:r>
          </a:p>
          <a:p>
            <a:r>
              <a:rPr lang="en-US" dirty="0"/>
              <a:t>alkaline phosphatase</a:t>
            </a:r>
          </a:p>
          <a:p>
            <a:r>
              <a:rPr lang="en-US" dirty="0"/>
              <a:t>platelet count</a:t>
            </a:r>
          </a:p>
        </p:txBody>
      </p:sp>
      <p:sp>
        <p:nvSpPr>
          <p:cNvPr id="10" name="CasellaDiTesto 9">
            <a:extLst>
              <a:ext uri="{FF2B5EF4-FFF2-40B4-BE49-F238E27FC236}">
                <a16:creationId xmlns:a16="http://schemas.microsoft.com/office/drawing/2014/main" id="{11185DFC-4C34-4F2E-9CE3-840309846D6D}"/>
              </a:ext>
            </a:extLst>
          </p:cNvPr>
          <p:cNvSpPr txBox="1"/>
          <p:nvPr/>
        </p:nvSpPr>
        <p:spPr>
          <a:xfrm>
            <a:off x="3003033" y="3843170"/>
            <a:ext cx="3235759" cy="830997"/>
          </a:xfrm>
          <a:prstGeom prst="rect">
            <a:avLst/>
          </a:prstGeom>
          <a:noFill/>
        </p:spPr>
        <p:txBody>
          <a:bodyPr wrap="square">
            <a:spAutoFit/>
          </a:bodyPr>
          <a:lstStyle/>
          <a:p>
            <a:pPr marL="285750" indent="-285750">
              <a:buFont typeface="Arial" panose="020B0604020202020204" pitchFamily="34" charset="0"/>
              <a:buChar char="•"/>
            </a:pPr>
            <a:r>
              <a:rPr lang="en-US" sz="1600" spc="-1" dirty="0">
                <a:solidFill>
                  <a:schemeClr val="dk1"/>
                </a:solidFill>
                <a:latin typeface="Montserrat"/>
              </a:rPr>
              <a:t>triglycerides </a:t>
            </a:r>
          </a:p>
          <a:p>
            <a:pPr marL="285750" indent="-285750">
              <a:buFont typeface="Arial" panose="020B0604020202020204" pitchFamily="34" charset="0"/>
              <a:buChar char="•"/>
            </a:pPr>
            <a:r>
              <a:rPr lang="en-US" sz="1600" spc="-1" dirty="0">
                <a:solidFill>
                  <a:schemeClr val="dk1"/>
                </a:solidFill>
                <a:latin typeface="Montserrat"/>
              </a:rPr>
              <a:t>glycated hemoglobin</a:t>
            </a:r>
          </a:p>
          <a:p>
            <a:pPr marL="285750" indent="-285750">
              <a:buFont typeface="Arial" panose="020B0604020202020204" pitchFamily="34" charset="0"/>
              <a:buChar char="•"/>
            </a:pPr>
            <a:r>
              <a:rPr lang="en-US" sz="1600" spc="-1" dirty="0">
                <a:solidFill>
                  <a:schemeClr val="dk1"/>
                </a:solidFill>
                <a:latin typeface="Montserrat"/>
              </a:rPr>
              <a:t>albumin</a:t>
            </a:r>
            <a:endParaRPr lang="it-IT" sz="1600" spc="-1" dirty="0">
              <a:solidFill>
                <a:schemeClr val="dk1"/>
              </a:solidFill>
              <a:latin typeface="Montserrat"/>
            </a:endParaRPr>
          </a:p>
        </p:txBody>
      </p:sp>
      <p:sp>
        <p:nvSpPr>
          <p:cNvPr id="11" name="Rettangolo con angoli arrotondati 10">
            <a:extLst>
              <a:ext uri="{FF2B5EF4-FFF2-40B4-BE49-F238E27FC236}">
                <a16:creationId xmlns:a16="http://schemas.microsoft.com/office/drawing/2014/main" id="{E1D796D6-50B1-E7EC-ED98-942583DA9698}"/>
              </a:ext>
            </a:extLst>
          </p:cNvPr>
          <p:cNvSpPr/>
          <p:nvPr/>
        </p:nvSpPr>
        <p:spPr>
          <a:xfrm>
            <a:off x="3193075" y="1367359"/>
            <a:ext cx="2210359" cy="853241"/>
          </a:xfrm>
          <a:prstGeom prst="roundRect">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119098BA-85CA-4603-EC5D-DA2559646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4" name="CasellaDiTesto 3">
            <a:extLst>
              <a:ext uri="{FF2B5EF4-FFF2-40B4-BE49-F238E27FC236}">
                <a16:creationId xmlns:a16="http://schemas.microsoft.com/office/drawing/2014/main" id="{FF91BB7B-50E6-A43C-9F17-C298EC47B7C0}"/>
              </a:ext>
            </a:extLst>
          </p:cNvPr>
          <p:cNvSpPr txBox="1"/>
          <p:nvPr/>
        </p:nvSpPr>
        <p:spPr>
          <a:xfrm>
            <a:off x="3555916" y="2691332"/>
            <a:ext cx="1484675" cy="523220"/>
          </a:xfrm>
          <a:prstGeom prst="rect">
            <a:avLst/>
          </a:prstGeom>
          <a:noFill/>
        </p:spPr>
        <p:txBody>
          <a:bodyPr wrap="square">
            <a:spAutoFit/>
          </a:bodyPr>
          <a:lstStyle/>
          <a:p>
            <a:pPr algn="ctr"/>
            <a:r>
              <a:rPr lang="en-US" sz="700" spc="-1" dirty="0">
                <a:solidFill>
                  <a:srgbClr val="C02526"/>
                </a:solidFill>
                <a:latin typeface="Montserrat"/>
              </a:rPr>
              <a:t>Metabolic and Bariatric Surgery Accreditation and Quality Improvement Program</a:t>
            </a:r>
            <a:endParaRPr lang="it-IT" sz="700" spc="-1" dirty="0">
              <a:solidFill>
                <a:srgbClr val="C02526"/>
              </a:solidFill>
              <a:latin typeface="Montserrat"/>
            </a:endParaRPr>
          </a:p>
        </p:txBody>
      </p:sp>
      <p:sp>
        <p:nvSpPr>
          <p:cNvPr id="12" name="CasellaDiTesto 11">
            <a:extLst>
              <a:ext uri="{FF2B5EF4-FFF2-40B4-BE49-F238E27FC236}">
                <a16:creationId xmlns:a16="http://schemas.microsoft.com/office/drawing/2014/main" id="{F19F2B56-E29F-A0AD-6E83-6DD438BC4B60}"/>
              </a:ext>
            </a:extLst>
          </p:cNvPr>
          <p:cNvSpPr txBox="1"/>
          <p:nvPr/>
        </p:nvSpPr>
        <p:spPr>
          <a:xfrm>
            <a:off x="7005995" y="1896696"/>
            <a:ext cx="2000835" cy="1077218"/>
          </a:xfrm>
          <a:prstGeom prst="rect">
            <a:avLst/>
          </a:prstGeom>
          <a:noFill/>
        </p:spPr>
        <p:txBody>
          <a:bodyPr wrap="square">
            <a:spAutoFit/>
          </a:bodyPr>
          <a:lstStyle>
            <a:defPPr>
              <a:defRPr lang="it-IT"/>
            </a:defPPr>
            <a:lvl1pPr>
              <a:defRPr sz="1600" spc="-1">
                <a:solidFill>
                  <a:schemeClr val="dk1"/>
                </a:solidFill>
                <a:latin typeface="Montserrat"/>
              </a:defRPr>
            </a:lvl1pPr>
          </a:lstStyle>
          <a:p>
            <a:r>
              <a:rPr lang="en-US" dirty="0"/>
              <a:t>424 patients underwent bariatric surgery (2006-2020)</a:t>
            </a:r>
          </a:p>
        </p:txBody>
      </p:sp>
      <p:sp>
        <p:nvSpPr>
          <p:cNvPr id="13" name="Rettangolo con angoli arrotondati 12">
            <a:extLst>
              <a:ext uri="{FF2B5EF4-FFF2-40B4-BE49-F238E27FC236}">
                <a16:creationId xmlns:a16="http://schemas.microsoft.com/office/drawing/2014/main" id="{4334017E-F1B5-8F1D-A98E-AF7F0CF823D4}"/>
              </a:ext>
            </a:extLst>
          </p:cNvPr>
          <p:cNvSpPr/>
          <p:nvPr/>
        </p:nvSpPr>
        <p:spPr>
          <a:xfrm>
            <a:off x="6581384" y="3691359"/>
            <a:ext cx="2554995" cy="159431"/>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EC77B496-07B8-4836-7749-3FDA1294BBCC}"/>
            </a:ext>
          </a:extLst>
        </p:cNvPr>
        <p:cNvGrpSpPr/>
        <p:nvPr/>
      </p:nvGrpSpPr>
      <p:grpSpPr>
        <a:xfrm>
          <a:off x="0" y="0"/>
          <a:ext cx="0" cy="0"/>
          <a:chOff x="0" y="0"/>
          <a:chExt cx="0" cy="0"/>
        </a:xfrm>
      </p:grpSpPr>
      <p:sp>
        <p:nvSpPr>
          <p:cNvPr id="201" name="PlaceHolder 1">
            <a:extLst>
              <a:ext uri="{FF2B5EF4-FFF2-40B4-BE49-F238E27FC236}">
                <a16:creationId xmlns:a16="http://schemas.microsoft.com/office/drawing/2014/main" id="{EE3B8DCF-34CB-F80E-66F7-133227263E38}"/>
              </a:ext>
            </a:extLst>
          </p:cNvPr>
          <p:cNvSpPr>
            <a:spLocks noGrp="1"/>
          </p:cNvSpPr>
          <p:nvPr>
            <p:ph type="title"/>
          </p:nvPr>
        </p:nvSpPr>
        <p:spPr>
          <a:xfrm>
            <a:off x="416688" y="290452"/>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Successful case studies</a:t>
            </a:r>
            <a:endParaRPr lang="fr-FR" sz="3000" b="0" strike="noStrike" spc="-1" dirty="0">
              <a:solidFill>
                <a:schemeClr val="dk1"/>
              </a:solidFill>
              <a:latin typeface="Arial"/>
            </a:endParaRPr>
          </a:p>
        </p:txBody>
      </p:sp>
      <p:sp>
        <p:nvSpPr>
          <p:cNvPr id="8" name="CasellaDiTesto 7">
            <a:extLst>
              <a:ext uri="{FF2B5EF4-FFF2-40B4-BE49-F238E27FC236}">
                <a16:creationId xmlns:a16="http://schemas.microsoft.com/office/drawing/2014/main" id="{8F444E72-293A-6B90-4C89-3CA7201EB7B6}"/>
              </a:ext>
            </a:extLst>
          </p:cNvPr>
          <p:cNvSpPr txBox="1"/>
          <p:nvPr/>
        </p:nvSpPr>
        <p:spPr>
          <a:xfrm>
            <a:off x="202234" y="1593458"/>
            <a:ext cx="3323881" cy="2062103"/>
          </a:xfrm>
          <a:prstGeom prst="rect">
            <a:avLst/>
          </a:prstGeom>
          <a:gradFill>
            <a:gsLst>
              <a:gs pos="58000">
                <a:schemeClr val="accent2">
                  <a:lumMod val="75000"/>
                </a:schemeClr>
              </a:gs>
              <a:gs pos="85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gradFill>
        </p:spPr>
        <p:txBody>
          <a:bodyPr wrap="square">
            <a:spAutoFit/>
          </a:bodyPr>
          <a:lstStyle/>
          <a:p>
            <a:r>
              <a:rPr lang="en-US" sz="1600" spc="-1" dirty="0">
                <a:solidFill>
                  <a:schemeClr val="dk1"/>
                </a:solidFill>
                <a:latin typeface="Montserrat"/>
              </a:rPr>
              <a:t>441 patients.</a:t>
            </a:r>
          </a:p>
          <a:p>
            <a:endParaRPr lang="en-US" sz="1600" spc="-1" dirty="0">
              <a:solidFill>
                <a:schemeClr val="dk1"/>
              </a:solidFill>
              <a:latin typeface="Montserrat"/>
            </a:endParaRPr>
          </a:p>
          <a:p>
            <a:r>
              <a:rPr lang="en-US" sz="1600" spc="-1" dirty="0">
                <a:solidFill>
                  <a:schemeClr val="dk1"/>
                </a:solidFill>
                <a:latin typeface="Montserrat"/>
              </a:rPr>
              <a:t>70% for training and 30% for testing set.</a:t>
            </a:r>
          </a:p>
          <a:p>
            <a:endParaRPr lang="en-US" sz="1600" spc="-1" dirty="0">
              <a:solidFill>
                <a:schemeClr val="dk1"/>
              </a:solidFill>
              <a:latin typeface="Montserrat"/>
            </a:endParaRPr>
          </a:p>
          <a:p>
            <a:r>
              <a:rPr lang="en-US" sz="1600" spc="-1" dirty="0">
                <a:solidFill>
                  <a:schemeClr val="dk1"/>
                </a:solidFill>
                <a:latin typeface="Montserrat"/>
              </a:rPr>
              <a:t>AUROC 0.93</a:t>
            </a:r>
          </a:p>
          <a:p>
            <a:r>
              <a:rPr lang="en-US" sz="1600" spc="-1" dirty="0">
                <a:solidFill>
                  <a:schemeClr val="dk1"/>
                </a:solidFill>
                <a:latin typeface="Montserrat"/>
              </a:rPr>
              <a:t>Sensitivity 79.2%</a:t>
            </a:r>
          </a:p>
          <a:p>
            <a:r>
              <a:rPr lang="en-US" sz="1600" spc="-1" dirty="0">
                <a:solidFill>
                  <a:schemeClr val="dk1"/>
                </a:solidFill>
                <a:latin typeface="Montserrat"/>
              </a:rPr>
              <a:t>Specificity 86.1%</a:t>
            </a:r>
          </a:p>
        </p:txBody>
      </p:sp>
      <p:sp>
        <p:nvSpPr>
          <p:cNvPr id="9" name="CasellaDiTesto 8">
            <a:extLst>
              <a:ext uri="{FF2B5EF4-FFF2-40B4-BE49-F238E27FC236}">
                <a16:creationId xmlns:a16="http://schemas.microsoft.com/office/drawing/2014/main" id="{36ABEE5D-3A6D-F983-FFE5-1105E0C2A597}"/>
              </a:ext>
            </a:extLst>
          </p:cNvPr>
          <p:cNvSpPr txBox="1"/>
          <p:nvPr/>
        </p:nvSpPr>
        <p:spPr>
          <a:xfrm>
            <a:off x="3879341" y="3318182"/>
            <a:ext cx="5264659" cy="1323439"/>
          </a:xfrm>
          <a:prstGeom prst="rect">
            <a:avLst/>
          </a:prstGeom>
          <a:gradFill flip="none" rotWithShape="1">
            <a:gsLst>
              <a:gs pos="53000">
                <a:schemeClr val="accent1">
                  <a:lumMod val="75000"/>
                  <a:alpha val="16000"/>
                </a:schemeClr>
              </a:gs>
              <a:gs pos="82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p:spPr>
        <p:txBody>
          <a:bodyPr wrap="square">
            <a:spAutoFit/>
          </a:bodyPr>
          <a:lstStyle>
            <a:defPPr>
              <a:defRPr lang="it-IT"/>
            </a:defPPr>
            <a:lvl1pPr marL="285750" marR="0" lvl="0" indent="-285750" fontAlgn="auto">
              <a:lnSpc>
                <a:spcPct val="100000"/>
              </a:lnSpc>
              <a:spcBef>
                <a:spcPts val="0"/>
              </a:spcBef>
              <a:spcAft>
                <a:spcPts val="0"/>
              </a:spcAft>
              <a:buClrTx/>
              <a:buSzTx/>
              <a:buFont typeface="Arial" panose="020B0604020202020204" pitchFamily="34" charset="0"/>
              <a:buChar char="•"/>
              <a:tabLst/>
              <a:defRPr kumimoji="0" sz="1600" b="0" i="0" u="none" strike="noStrike" cap="none" spc="-1" normalizeH="0" baseline="0">
                <a:ln>
                  <a:noFill/>
                </a:ln>
                <a:solidFill>
                  <a:srgbClr val="FFFFFF"/>
                </a:solidFill>
                <a:effectLst/>
                <a:uLnTx/>
                <a:uFillTx/>
                <a:latin typeface="Montserrat"/>
              </a:defRPr>
            </a:lvl1pPr>
          </a:lstStyle>
          <a:p>
            <a:pPr marL="0" indent="0">
              <a:buNone/>
            </a:pPr>
            <a:r>
              <a:rPr lang="en-US" dirty="0"/>
              <a:t>Features more relevant to predict the onset of GERD after SG: </a:t>
            </a:r>
          </a:p>
          <a:p>
            <a:r>
              <a:rPr lang="en-US" dirty="0"/>
              <a:t>Age &gt;42 years old</a:t>
            </a:r>
          </a:p>
          <a:p>
            <a:r>
              <a:rPr lang="en-US" dirty="0"/>
              <a:t>Weight &gt;140,1 kg</a:t>
            </a:r>
          </a:p>
          <a:p>
            <a:r>
              <a:rPr lang="en-US" sz="1600" spc="-1" dirty="0">
                <a:solidFill>
                  <a:schemeClr val="dk1"/>
                </a:solidFill>
                <a:latin typeface="Montserrat"/>
              </a:rPr>
              <a:t>preoperative GERD</a:t>
            </a:r>
            <a:r>
              <a:rPr lang="en-US" dirty="0"/>
              <a:t> </a:t>
            </a:r>
          </a:p>
        </p:txBody>
      </p:sp>
      <p:sp>
        <p:nvSpPr>
          <p:cNvPr id="10" name="CasellaDiTesto 9">
            <a:extLst>
              <a:ext uri="{FF2B5EF4-FFF2-40B4-BE49-F238E27FC236}">
                <a16:creationId xmlns:a16="http://schemas.microsoft.com/office/drawing/2014/main" id="{AB0A7325-0D3D-B7AF-227C-A5D1FED2205C}"/>
              </a:ext>
            </a:extLst>
          </p:cNvPr>
          <p:cNvSpPr txBox="1"/>
          <p:nvPr/>
        </p:nvSpPr>
        <p:spPr>
          <a:xfrm>
            <a:off x="6253137" y="3573322"/>
            <a:ext cx="2866259" cy="1077218"/>
          </a:xfrm>
          <a:prstGeom prst="rect">
            <a:avLst/>
          </a:prstGeom>
          <a:noFill/>
        </p:spPr>
        <p:txBody>
          <a:bodyPr wrap="square">
            <a:spAutoFit/>
          </a:bodyPr>
          <a:lstStyle/>
          <a:p>
            <a:pPr marL="285750" indent="-285750">
              <a:buFont typeface="Arial" panose="020B0604020202020204" pitchFamily="34" charset="0"/>
              <a:buChar char="•"/>
            </a:pPr>
            <a:r>
              <a:rPr lang="en-US" sz="1600" spc="-1" dirty="0">
                <a:solidFill>
                  <a:schemeClr val="dk1"/>
                </a:solidFill>
                <a:latin typeface="Montserrat"/>
              </a:rPr>
              <a:t>size of orogastric tube &lt;38 Fr</a:t>
            </a:r>
          </a:p>
          <a:p>
            <a:pPr marL="285750" indent="-285750">
              <a:buFont typeface="Arial" panose="020B0604020202020204" pitchFamily="34" charset="0"/>
              <a:buChar char="•"/>
            </a:pPr>
            <a:r>
              <a:rPr lang="en-US" sz="1600" spc="-1" dirty="0">
                <a:solidFill>
                  <a:schemeClr val="dk1"/>
                </a:solidFill>
                <a:latin typeface="Montserrat"/>
              </a:rPr>
              <a:t>distance of first stapler from pylorus &lt;3 cm</a:t>
            </a:r>
            <a:endParaRPr lang="it-IT" sz="1600" spc="-1" dirty="0">
              <a:solidFill>
                <a:schemeClr val="dk1"/>
              </a:solidFill>
              <a:latin typeface="Montserrat"/>
            </a:endParaRPr>
          </a:p>
        </p:txBody>
      </p:sp>
      <p:pic>
        <p:nvPicPr>
          <p:cNvPr id="6" name="Immagine 5" descr="Immagine che contiene testo, Carattere, schermata, algebra&#10;&#10;Il contenuto generato dall'IA potrebbe non essere corretto.">
            <a:extLst>
              <a:ext uri="{FF2B5EF4-FFF2-40B4-BE49-F238E27FC236}">
                <a16:creationId xmlns:a16="http://schemas.microsoft.com/office/drawing/2014/main" id="{EFF5E739-509C-B989-E319-2910317D5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 y="3771552"/>
            <a:ext cx="3756450" cy="763947"/>
          </a:xfrm>
          <a:prstGeom prst="rect">
            <a:avLst/>
          </a:prstGeom>
        </p:spPr>
      </p:pic>
      <p:pic>
        <p:nvPicPr>
          <p:cNvPr id="3" name="Immagine 2" descr="Immagine che contiene testo, schermata, diagramma, Carattere&#10;&#10;Il contenuto generato dall'IA potrebbe non essere corretto.">
            <a:extLst>
              <a:ext uri="{FF2B5EF4-FFF2-40B4-BE49-F238E27FC236}">
                <a16:creationId xmlns:a16="http://schemas.microsoft.com/office/drawing/2014/main" id="{0C101531-C1FF-0799-05C8-F158B009B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304" y="219985"/>
            <a:ext cx="5436696" cy="3019659"/>
          </a:xfrm>
          <a:prstGeom prst="rect">
            <a:avLst/>
          </a:prstGeom>
        </p:spPr>
      </p:pic>
      <p:pic>
        <p:nvPicPr>
          <p:cNvPr id="2" name="Immagine 1">
            <a:extLst>
              <a:ext uri="{FF2B5EF4-FFF2-40B4-BE49-F238E27FC236}">
                <a16:creationId xmlns:a16="http://schemas.microsoft.com/office/drawing/2014/main" id="{9A6D5685-EC17-E51B-B86F-C5A7BC1A8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4" name="Rettangolo con angoli arrotondati 3">
            <a:extLst>
              <a:ext uri="{FF2B5EF4-FFF2-40B4-BE49-F238E27FC236}">
                <a16:creationId xmlns:a16="http://schemas.microsoft.com/office/drawing/2014/main" id="{6B491B51-BBFA-11D4-9E10-1A9DA934EE72}"/>
              </a:ext>
            </a:extLst>
          </p:cNvPr>
          <p:cNvSpPr/>
          <p:nvPr/>
        </p:nvSpPr>
        <p:spPr>
          <a:xfrm>
            <a:off x="121920" y="3892565"/>
            <a:ext cx="3329940" cy="14603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3975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277793" y="201631"/>
            <a:ext cx="4466880" cy="1142640"/>
          </a:xfrm>
          <a:prstGeom prst="rect">
            <a:avLst/>
          </a:prstGeom>
          <a:noFill/>
          <a:ln w="0">
            <a:noFill/>
          </a:ln>
        </p:spPr>
        <p:txBody>
          <a:bodyPr lIns="91440" tIns="91440" rIns="91440" bIns="91440" anchor="t">
            <a:normAutofit fontScale="90000"/>
          </a:bodyPr>
          <a:lstStyle/>
          <a:p>
            <a:pPr indent="0">
              <a:lnSpc>
                <a:spcPct val="100000"/>
              </a:lnSpc>
              <a:buNone/>
              <a:tabLst>
                <a:tab pos="0" algn="l"/>
              </a:tabLst>
            </a:pPr>
            <a:r>
              <a:rPr lang="en" sz="3000" b="1" strike="noStrike" spc="-1" dirty="0">
                <a:solidFill>
                  <a:schemeClr val="dk1"/>
                </a:solidFill>
                <a:latin typeface="Montserrat"/>
                <a:ea typeface="Montserrat"/>
              </a:rPr>
              <a:t>Feedback from doctors and surgeons</a:t>
            </a:r>
            <a:endParaRPr lang="fr-FR" sz="3000" b="0" strike="noStrike" spc="-1" dirty="0">
              <a:solidFill>
                <a:schemeClr val="dk1"/>
              </a:solidFill>
              <a:latin typeface="Arial"/>
            </a:endParaRPr>
          </a:p>
        </p:txBody>
      </p:sp>
      <p:pic>
        <p:nvPicPr>
          <p:cNvPr id="3" name="Immagine 2" descr="Immagine che contiene testo, schermata, Carattere, algebra&#10;&#10;Il contenuto generato dall'IA potrebbe non essere corretto.">
            <a:extLst>
              <a:ext uri="{FF2B5EF4-FFF2-40B4-BE49-F238E27FC236}">
                <a16:creationId xmlns:a16="http://schemas.microsoft.com/office/drawing/2014/main" id="{64FDF7BA-F4DE-24CD-7DD8-682589BCD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895" y="3980955"/>
            <a:ext cx="3465095" cy="735912"/>
          </a:xfrm>
          <a:prstGeom prst="rect">
            <a:avLst/>
          </a:prstGeom>
        </p:spPr>
      </p:pic>
      <p:pic>
        <p:nvPicPr>
          <p:cNvPr id="7" name="Immagine 6" descr="Immagine che contiene testo, Carattere, schermata, documento&#10;&#10;Il contenuto generato dall'IA potrebbe non essere corretto.">
            <a:extLst>
              <a:ext uri="{FF2B5EF4-FFF2-40B4-BE49-F238E27FC236}">
                <a16:creationId xmlns:a16="http://schemas.microsoft.com/office/drawing/2014/main" id="{FF52F654-D7A1-0950-47B8-32EFD17CB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10" y="3273805"/>
            <a:ext cx="3100177" cy="1351357"/>
          </a:xfrm>
          <a:prstGeom prst="rect">
            <a:avLst/>
          </a:prstGeom>
        </p:spPr>
      </p:pic>
      <p:sp>
        <p:nvSpPr>
          <p:cNvPr id="4" name="CasellaDiTesto 3">
            <a:extLst>
              <a:ext uri="{FF2B5EF4-FFF2-40B4-BE49-F238E27FC236}">
                <a16:creationId xmlns:a16="http://schemas.microsoft.com/office/drawing/2014/main" id="{A3E592EE-CE27-E5E8-DF3C-10966A701E72}"/>
              </a:ext>
            </a:extLst>
          </p:cNvPr>
          <p:cNvSpPr txBox="1"/>
          <p:nvPr/>
        </p:nvSpPr>
        <p:spPr>
          <a:xfrm>
            <a:off x="5564840" y="1191199"/>
            <a:ext cx="3618468" cy="2800767"/>
          </a:xfrm>
          <a:prstGeom prst="rect">
            <a:avLst/>
          </a:prstGeom>
          <a:noFill/>
        </p:spPr>
        <p:txBody>
          <a:bodyPr wrap="square">
            <a:spAutoFit/>
          </a:bodyPr>
          <a:lstStyle/>
          <a:p>
            <a:r>
              <a:rPr lang="en-US" sz="1600" spc="-1" dirty="0">
                <a:solidFill>
                  <a:schemeClr val="dk1"/>
                </a:solidFill>
                <a:latin typeface="Montserrat"/>
              </a:rPr>
              <a:t>30 questions – 10 bariatric experts.</a:t>
            </a:r>
          </a:p>
          <a:p>
            <a:endParaRPr lang="en-US" sz="1600" spc="-1" dirty="0">
              <a:solidFill>
                <a:schemeClr val="dk1"/>
              </a:solidFill>
              <a:latin typeface="Montserrat"/>
            </a:endParaRPr>
          </a:p>
          <a:p>
            <a:r>
              <a:rPr lang="en-US" sz="1600" spc="-1" dirty="0">
                <a:solidFill>
                  <a:schemeClr val="dk1"/>
                </a:solidFill>
                <a:latin typeface="Montserrat"/>
              </a:rPr>
              <a:t>Among the </a:t>
            </a:r>
            <a:r>
              <a:rPr lang="en-US" sz="1600" u="sng" spc="-1" dirty="0">
                <a:solidFill>
                  <a:schemeClr val="dk1"/>
                </a:solidFill>
                <a:latin typeface="Montserrat"/>
              </a:rPr>
              <a:t>300 total quality grades </a:t>
            </a:r>
            <a:r>
              <a:rPr lang="en-US" sz="1600" spc="-1" dirty="0">
                <a:solidFill>
                  <a:schemeClr val="dk1"/>
                </a:solidFill>
                <a:latin typeface="Montserrat"/>
              </a:rPr>
              <a:t>assigned to Chat-GPT, the majority was </a:t>
            </a:r>
            <a:r>
              <a:rPr lang="en-US" sz="1600" u="sng" spc="-1" dirty="0">
                <a:solidFill>
                  <a:schemeClr val="dk1"/>
                </a:solidFill>
                <a:latin typeface="Montserrat"/>
              </a:rPr>
              <a:t>“Very Good” (37.7%) or “Good” (33%).</a:t>
            </a:r>
          </a:p>
          <a:p>
            <a:r>
              <a:rPr lang="en-US" sz="1600" spc="-1" dirty="0">
                <a:solidFill>
                  <a:schemeClr val="dk1"/>
                </a:solidFill>
                <a:latin typeface="Montserrat"/>
              </a:rPr>
              <a:t>90% of the experts believed that the generated responses were comparable to practicing clinicians.</a:t>
            </a:r>
          </a:p>
        </p:txBody>
      </p:sp>
      <p:sp>
        <p:nvSpPr>
          <p:cNvPr id="5" name="PlaceHolder 2">
            <a:extLst>
              <a:ext uri="{FF2B5EF4-FFF2-40B4-BE49-F238E27FC236}">
                <a16:creationId xmlns:a16="http://schemas.microsoft.com/office/drawing/2014/main" id="{29AF2185-492D-7E2B-E510-3D46D789E3BE}"/>
              </a:ext>
            </a:extLst>
          </p:cNvPr>
          <p:cNvSpPr txBox="1">
            <a:spLocks/>
          </p:cNvSpPr>
          <p:nvPr/>
        </p:nvSpPr>
        <p:spPr>
          <a:xfrm>
            <a:off x="5239067" y="402426"/>
            <a:ext cx="3465095" cy="313932"/>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600" b="1" spc="-1" dirty="0">
                <a:solidFill>
                  <a:schemeClr val="dk1"/>
                </a:solidFill>
                <a:latin typeface="Montserrat"/>
              </a:rPr>
              <a:t>LLMs: large language models</a:t>
            </a:r>
          </a:p>
        </p:txBody>
      </p:sp>
      <p:sp>
        <p:nvSpPr>
          <p:cNvPr id="6" name="CasellaDiTesto 5">
            <a:extLst>
              <a:ext uri="{FF2B5EF4-FFF2-40B4-BE49-F238E27FC236}">
                <a16:creationId xmlns:a16="http://schemas.microsoft.com/office/drawing/2014/main" id="{E12F79AF-293E-B6E4-ED4F-6486C0DDC358}"/>
              </a:ext>
            </a:extLst>
          </p:cNvPr>
          <p:cNvSpPr txBox="1"/>
          <p:nvPr/>
        </p:nvSpPr>
        <p:spPr>
          <a:xfrm>
            <a:off x="106010" y="2217131"/>
            <a:ext cx="2854127" cy="1077218"/>
          </a:xfrm>
          <a:prstGeom prst="rect">
            <a:avLst/>
          </a:prstGeom>
          <a:noFill/>
        </p:spPr>
        <p:txBody>
          <a:bodyPr wrap="square">
            <a:spAutoFit/>
          </a:bodyPr>
          <a:lstStyle/>
          <a:p>
            <a:r>
              <a:rPr lang="en-US" sz="1600" spc="-1" dirty="0">
                <a:solidFill>
                  <a:schemeClr val="dk1"/>
                </a:solidFill>
                <a:latin typeface="Montserrat"/>
              </a:rPr>
              <a:t>36 questions – 3 AI LLMs.</a:t>
            </a:r>
          </a:p>
          <a:p>
            <a:endParaRPr lang="en-US" sz="1600" spc="-1" dirty="0">
              <a:solidFill>
                <a:schemeClr val="dk1"/>
              </a:solidFill>
              <a:latin typeface="Montserrat"/>
            </a:endParaRPr>
          </a:p>
          <a:p>
            <a:r>
              <a:rPr lang="en-US" sz="1600" u="sng" spc="-1" dirty="0">
                <a:solidFill>
                  <a:schemeClr val="dk1"/>
                </a:solidFill>
                <a:latin typeface="Montserrat"/>
              </a:rPr>
              <a:t>Chat-GPT: 85.7% </a:t>
            </a:r>
            <a:r>
              <a:rPr lang="en-US" sz="1600" spc="-1" dirty="0">
                <a:solidFill>
                  <a:schemeClr val="dk1"/>
                </a:solidFill>
                <a:latin typeface="Montserrat"/>
              </a:rPr>
              <a:t>appropriated answers.</a:t>
            </a:r>
          </a:p>
        </p:txBody>
      </p:sp>
      <p:sp>
        <p:nvSpPr>
          <p:cNvPr id="8" name="PlaceHolder 2">
            <a:extLst>
              <a:ext uri="{FF2B5EF4-FFF2-40B4-BE49-F238E27FC236}">
                <a16:creationId xmlns:a16="http://schemas.microsoft.com/office/drawing/2014/main" id="{CD5ADA2C-567D-7F2E-B471-019486D74B54}"/>
              </a:ext>
            </a:extLst>
          </p:cNvPr>
          <p:cNvSpPr txBox="1">
            <a:spLocks/>
          </p:cNvSpPr>
          <p:nvPr/>
        </p:nvSpPr>
        <p:spPr>
          <a:xfrm>
            <a:off x="100074" y="1139912"/>
            <a:ext cx="3473151" cy="1077219"/>
          </a:xfrm>
          <a:prstGeom prst="rect">
            <a:avLst/>
          </a:prstGeom>
          <a:noFill/>
          <a:ln w="28575">
            <a:solidFill>
              <a:schemeClr val="accent2"/>
            </a:solid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600" spc="-1">
                <a:solidFill>
                  <a:schemeClr val="dk1"/>
                </a:solidFill>
                <a:latin typeface="Montserrat"/>
              </a:rPr>
              <a:t>The </a:t>
            </a:r>
            <a:r>
              <a:rPr lang="en" sz="1600" u="sng" spc="-1">
                <a:solidFill>
                  <a:schemeClr val="dk1"/>
                </a:solidFill>
                <a:latin typeface="Montserrat"/>
              </a:rPr>
              <a:t>feedback </a:t>
            </a:r>
            <a:r>
              <a:rPr lang="en" sz="1600" spc="-1">
                <a:solidFill>
                  <a:schemeClr val="dk1"/>
                </a:solidFill>
                <a:latin typeface="Montserrat"/>
              </a:rPr>
              <a:t>received from doctors and surgeons on the use of AI in post-operative follow-up </a:t>
            </a:r>
            <a:r>
              <a:rPr lang="en" sz="1600" u="sng" spc="-1">
                <a:solidFill>
                  <a:schemeClr val="dk1"/>
                </a:solidFill>
                <a:latin typeface="Montserrat"/>
              </a:rPr>
              <a:t>is generally positive. </a:t>
            </a:r>
            <a:endParaRPr lang="en" sz="1600" u="sng" spc="-1" dirty="0">
              <a:solidFill>
                <a:schemeClr val="dk1"/>
              </a:solidFill>
              <a:latin typeface="Montserrat"/>
            </a:endParaRPr>
          </a:p>
        </p:txBody>
      </p:sp>
      <p:sp>
        <p:nvSpPr>
          <p:cNvPr id="207" name="Google Shape;285;p35"/>
          <p:cNvSpPr/>
          <p:nvPr/>
        </p:nvSpPr>
        <p:spPr>
          <a:xfrm>
            <a:off x="3293312" y="1771669"/>
            <a:ext cx="2184403" cy="3076341"/>
          </a:xfrm>
          <a:prstGeom prst="roundRect">
            <a:avLst>
              <a:gd name="adj" fmla="val 16667"/>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2" name="Immagine 1">
            <a:extLst>
              <a:ext uri="{FF2B5EF4-FFF2-40B4-BE49-F238E27FC236}">
                <a16:creationId xmlns:a16="http://schemas.microsoft.com/office/drawing/2014/main" id="{B47F39E1-AAE7-1D85-023C-6BE38CCD9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title"/>
          </p:nvPr>
        </p:nvSpPr>
        <p:spPr>
          <a:xfrm>
            <a:off x="2390760" y="2752560"/>
            <a:ext cx="4362120" cy="88560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 sz="4100" b="1" strike="noStrike" spc="-1" dirty="0">
                <a:solidFill>
                  <a:schemeClr val="dk1"/>
                </a:solidFill>
                <a:latin typeface="Montserrat"/>
                <a:ea typeface="Montserrat"/>
              </a:rPr>
              <a:t>Challenges and weak points</a:t>
            </a:r>
            <a:endParaRPr lang="fr-FR" sz="4100" b="0" strike="noStrike" spc="-1" dirty="0">
              <a:solidFill>
                <a:schemeClr val="dk1"/>
              </a:solidFill>
              <a:latin typeface="Arial"/>
            </a:endParaRPr>
          </a:p>
        </p:txBody>
      </p:sp>
      <p:sp>
        <p:nvSpPr>
          <p:cNvPr id="199" name="PlaceHolder 2"/>
          <p:cNvSpPr>
            <a:spLocks noGrp="1"/>
          </p:cNvSpPr>
          <p:nvPr>
            <p:ph type="title"/>
          </p:nvPr>
        </p:nvSpPr>
        <p:spPr>
          <a:xfrm>
            <a:off x="4029120" y="1552680"/>
            <a:ext cx="1085400" cy="102852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6000" b="1" strike="noStrike" spc="-1">
                <a:solidFill>
                  <a:schemeClr val="accent3"/>
                </a:solidFill>
                <a:latin typeface="Montserrat"/>
                <a:ea typeface="Montserrat"/>
              </a:rPr>
              <a:t>05</a:t>
            </a:r>
            <a:endParaRPr lang="fr-FR" sz="6000" b="0" strike="noStrike" spc="-1">
              <a:solidFill>
                <a:schemeClr val="dk1"/>
              </a:solidFill>
              <a:latin typeface="Arial"/>
            </a:endParaRPr>
          </a:p>
        </p:txBody>
      </p:sp>
      <p:cxnSp>
        <p:nvCxnSpPr>
          <p:cNvPr id="200" name="Google Shape;278;p34"/>
          <p:cNvCxnSpPr/>
          <p:nvPr/>
        </p:nvCxnSpPr>
        <p:spPr>
          <a:xfrm>
            <a:off x="4100760" y="2577600"/>
            <a:ext cx="942480" cy="360"/>
          </a:xfrm>
          <a:prstGeom prst="straightConnector1">
            <a:avLst/>
          </a:prstGeom>
          <a:ln w="9525">
            <a:solidFill>
              <a:srgbClr val="4DE6EC"/>
            </a:solidFill>
            <a:round/>
          </a:ln>
        </p:spPr>
      </p:cxnSp>
      <p:pic>
        <p:nvPicPr>
          <p:cNvPr id="2" name="Immagine 1">
            <a:extLst>
              <a:ext uri="{FF2B5EF4-FFF2-40B4-BE49-F238E27FC236}">
                <a16:creationId xmlns:a16="http://schemas.microsoft.com/office/drawing/2014/main" id="{3CAE203E-F539-83F8-2932-325651928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2390760" y="2752560"/>
            <a:ext cx="4362120" cy="88560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 sz="4100" b="1" strike="noStrike" spc="-1" dirty="0">
                <a:solidFill>
                  <a:schemeClr val="dk1"/>
                </a:solidFill>
                <a:latin typeface="Montserrat"/>
                <a:ea typeface="Montserrat"/>
              </a:rPr>
              <a:t>Introduction to Artificial Intelligence</a:t>
            </a:r>
            <a:endParaRPr lang="fr-FR" sz="4100" b="0" strike="noStrike" spc="-1" dirty="0">
              <a:solidFill>
                <a:schemeClr val="dk1"/>
              </a:solidFill>
              <a:latin typeface="Arial"/>
            </a:endParaRPr>
          </a:p>
        </p:txBody>
      </p:sp>
      <p:sp>
        <p:nvSpPr>
          <p:cNvPr id="159" name="PlaceHolder 2"/>
          <p:cNvSpPr>
            <a:spLocks noGrp="1"/>
          </p:cNvSpPr>
          <p:nvPr>
            <p:ph type="title"/>
          </p:nvPr>
        </p:nvSpPr>
        <p:spPr>
          <a:xfrm>
            <a:off x="4029120" y="1552680"/>
            <a:ext cx="1085400" cy="102852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6000" b="1" strike="noStrike" spc="-1" dirty="0">
                <a:solidFill>
                  <a:schemeClr val="accent3"/>
                </a:solidFill>
                <a:latin typeface="Montserrat"/>
                <a:ea typeface="Montserrat"/>
              </a:rPr>
              <a:t>01</a:t>
            </a:r>
            <a:endParaRPr lang="fr-FR" sz="6000" b="0" strike="noStrike" spc="-1" dirty="0">
              <a:solidFill>
                <a:schemeClr val="dk1"/>
              </a:solidFill>
              <a:latin typeface="Arial"/>
            </a:endParaRPr>
          </a:p>
        </p:txBody>
      </p:sp>
      <p:cxnSp>
        <p:nvCxnSpPr>
          <p:cNvPr id="160" name="Google Shape;278;p34"/>
          <p:cNvCxnSpPr/>
          <p:nvPr/>
        </p:nvCxnSpPr>
        <p:spPr>
          <a:xfrm>
            <a:off x="4100760" y="2577600"/>
            <a:ext cx="942480" cy="360"/>
          </a:xfrm>
          <a:prstGeom prst="straightConnector1">
            <a:avLst/>
          </a:prstGeom>
          <a:ln w="9525">
            <a:solidFill>
              <a:srgbClr val="4DE6EC"/>
            </a:solidFill>
            <a:round/>
          </a:ln>
        </p:spPr>
      </p:cxnSp>
      <p:pic>
        <p:nvPicPr>
          <p:cNvPr id="2" name="Immagine 1">
            <a:extLst>
              <a:ext uri="{FF2B5EF4-FFF2-40B4-BE49-F238E27FC236}">
                <a16:creationId xmlns:a16="http://schemas.microsoft.com/office/drawing/2014/main" id="{E6173FA2-92A1-4958-50A5-9EDB832EE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204227" y="95968"/>
            <a:ext cx="4724611"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Barriers to adoption</a:t>
            </a:r>
            <a:endParaRPr lang="fr-FR" sz="3000" b="0" strike="noStrike" spc="-1" dirty="0">
              <a:solidFill>
                <a:schemeClr val="dk1"/>
              </a:solidFill>
              <a:latin typeface="Arial"/>
            </a:endParaRPr>
          </a:p>
        </p:txBody>
      </p:sp>
      <p:pic>
        <p:nvPicPr>
          <p:cNvPr id="5" name="Immagine 4" descr="Immagine che contiene testo, Carattere, schermata, bianco&#10;&#10;Il contenuto generato dall'IA potrebbe non essere corretto.">
            <a:extLst>
              <a:ext uri="{FF2B5EF4-FFF2-40B4-BE49-F238E27FC236}">
                <a16:creationId xmlns:a16="http://schemas.microsoft.com/office/drawing/2014/main" id="{7E1F373F-B6EA-13AC-5A0D-E1CD08768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4" y="891542"/>
            <a:ext cx="3193404" cy="720821"/>
          </a:xfrm>
          <a:prstGeom prst="rect">
            <a:avLst/>
          </a:prstGeom>
        </p:spPr>
      </p:pic>
      <p:pic>
        <p:nvPicPr>
          <p:cNvPr id="7" name="Immagine 6" descr="Immagine che contiene testo, Carattere, schermata, algebra&#10;&#10;Il contenuto generato dall'IA potrebbe non essere corretto.">
            <a:extLst>
              <a:ext uri="{FF2B5EF4-FFF2-40B4-BE49-F238E27FC236}">
                <a16:creationId xmlns:a16="http://schemas.microsoft.com/office/drawing/2014/main" id="{BCBFBE05-2B67-4F24-1412-EAE4B3EB6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4" y="1709389"/>
            <a:ext cx="3193403" cy="647993"/>
          </a:xfrm>
          <a:prstGeom prst="rect">
            <a:avLst/>
          </a:prstGeom>
        </p:spPr>
      </p:pic>
      <p:pic>
        <p:nvPicPr>
          <p:cNvPr id="9" name="Immagine 8" descr="Immagine che contiene testo, schermata, Carattere, algebra&#10;&#10;Il contenuto generato dall'IA potrebbe non essere corretto.">
            <a:extLst>
              <a:ext uri="{FF2B5EF4-FFF2-40B4-BE49-F238E27FC236}">
                <a16:creationId xmlns:a16="http://schemas.microsoft.com/office/drawing/2014/main" id="{3CFB1A4C-924A-BC74-45CC-B192401E0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04" y="2454408"/>
            <a:ext cx="3193403" cy="779739"/>
          </a:xfrm>
          <a:prstGeom prst="rect">
            <a:avLst/>
          </a:prstGeom>
        </p:spPr>
      </p:pic>
      <p:pic>
        <p:nvPicPr>
          <p:cNvPr id="13" name="Immagine 12" descr="Immagine che contiene testo, schermata, Carattere, numero&#10;&#10;Il contenuto generato dall'IA potrebbe non essere corretto.">
            <a:extLst>
              <a:ext uri="{FF2B5EF4-FFF2-40B4-BE49-F238E27FC236}">
                <a16:creationId xmlns:a16="http://schemas.microsoft.com/office/drawing/2014/main" id="{4BB7A371-EFAA-5B2D-5931-50FB310133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4" y="3338287"/>
            <a:ext cx="3193403" cy="1287603"/>
          </a:xfrm>
          <a:prstGeom prst="rect">
            <a:avLst/>
          </a:prstGeom>
        </p:spPr>
      </p:pic>
      <p:pic>
        <p:nvPicPr>
          <p:cNvPr id="3" name="Immagine 2">
            <a:extLst>
              <a:ext uri="{FF2B5EF4-FFF2-40B4-BE49-F238E27FC236}">
                <a16:creationId xmlns:a16="http://schemas.microsoft.com/office/drawing/2014/main" id="{A6966E19-6C7F-E122-40A4-D7404E3E48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graphicFrame>
        <p:nvGraphicFramePr>
          <p:cNvPr id="2" name="Diagramma 1">
            <a:extLst>
              <a:ext uri="{FF2B5EF4-FFF2-40B4-BE49-F238E27FC236}">
                <a16:creationId xmlns:a16="http://schemas.microsoft.com/office/drawing/2014/main" id="{93F8DA15-C346-9564-BCED-A758C1A1EC43}"/>
              </a:ext>
            </a:extLst>
          </p:cNvPr>
          <p:cNvGraphicFramePr/>
          <p:nvPr>
            <p:extLst>
              <p:ext uri="{D42A27DB-BD31-4B8C-83A1-F6EECF244321}">
                <p14:modId xmlns:p14="http://schemas.microsoft.com/office/powerpoint/2010/main" val="3475765085"/>
              </p:ext>
            </p:extLst>
          </p:nvPr>
        </p:nvGraphicFramePr>
        <p:xfrm>
          <a:off x="3025486" y="301084"/>
          <a:ext cx="6374990" cy="4581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914400" y="533520"/>
            <a:ext cx="4466880" cy="1142640"/>
          </a:xfrm>
          <a:prstGeom prst="rect">
            <a:avLst/>
          </a:prstGeom>
          <a:noFill/>
          <a:ln w="0">
            <a:noFill/>
          </a:ln>
        </p:spPr>
        <p:txBody>
          <a:bodyPr lIns="91440" tIns="91440" rIns="91440" bIns="91440" anchor="t">
            <a:normAutofit fontScale="90000"/>
          </a:bodyPr>
          <a:lstStyle/>
          <a:p>
            <a:pPr indent="0">
              <a:lnSpc>
                <a:spcPct val="100000"/>
              </a:lnSpc>
              <a:buNone/>
              <a:tabLst>
                <a:tab pos="0" algn="l"/>
              </a:tabLst>
            </a:pPr>
            <a:r>
              <a:rPr lang="en" sz="3000" b="1" strike="noStrike" spc="-1" dirty="0">
                <a:solidFill>
                  <a:schemeClr val="dk1"/>
                </a:solidFill>
                <a:latin typeface="Montserrat"/>
                <a:ea typeface="Montserrat"/>
              </a:rPr>
              <a:t>Training and refresher courses for professionals</a:t>
            </a:r>
            <a:endParaRPr lang="fr-FR" sz="3000" b="0" strike="noStrike" spc="-1" dirty="0">
              <a:solidFill>
                <a:schemeClr val="dk1"/>
              </a:solidFill>
              <a:latin typeface="Arial"/>
            </a:endParaRPr>
          </a:p>
        </p:txBody>
      </p:sp>
      <p:sp>
        <p:nvSpPr>
          <p:cNvPr id="196" name="PlaceHolder 2"/>
          <p:cNvSpPr>
            <a:spLocks noGrp="1"/>
          </p:cNvSpPr>
          <p:nvPr>
            <p:ph/>
          </p:nvPr>
        </p:nvSpPr>
        <p:spPr>
          <a:xfrm>
            <a:off x="404446" y="2005381"/>
            <a:ext cx="4466880" cy="2923920"/>
          </a:xfrm>
          <a:prstGeom prst="rect">
            <a:avLst/>
          </a:prstGeom>
          <a:noFill/>
          <a:ln w="0">
            <a:noFill/>
          </a:ln>
        </p:spPr>
        <p:txBody>
          <a:bodyPr lIns="91440" tIns="91440" rIns="91440" bIns="91440" anchor="t">
            <a:normAutofit/>
          </a:bodyPr>
          <a:lstStyle/>
          <a:p>
            <a:pPr marL="400050" indent="-171450">
              <a:lnSpc>
                <a:spcPct val="100000"/>
              </a:lnSpc>
              <a:tabLst>
                <a:tab pos="0" algn="l"/>
              </a:tabLst>
            </a:pPr>
            <a:r>
              <a:rPr lang="en" sz="1800" b="0" strike="noStrike" spc="-1" dirty="0">
                <a:solidFill>
                  <a:schemeClr val="dk1"/>
                </a:solidFill>
                <a:latin typeface="Montserrat"/>
                <a:ea typeface="Montserrat"/>
              </a:rPr>
              <a:t>It is crucial that health professionals </a:t>
            </a:r>
            <a:r>
              <a:rPr lang="en" sz="1800" b="0" u="sng" strike="noStrike" spc="-1" dirty="0">
                <a:solidFill>
                  <a:schemeClr val="dk1"/>
                </a:solidFill>
                <a:latin typeface="Montserrat"/>
                <a:ea typeface="Montserrat"/>
              </a:rPr>
              <a:t>receive proper training</a:t>
            </a:r>
            <a:r>
              <a:rPr lang="en" sz="1800" b="0" strike="noStrike" spc="-1" dirty="0">
                <a:solidFill>
                  <a:schemeClr val="dk1"/>
                </a:solidFill>
                <a:latin typeface="Montserrat"/>
                <a:ea typeface="Montserrat"/>
              </a:rPr>
              <a:t> in the use of AI. </a:t>
            </a:r>
          </a:p>
          <a:p>
            <a:pPr marL="400050" indent="-171450">
              <a:lnSpc>
                <a:spcPct val="100000"/>
              </a:lnSpc>
              <a:tabLst>
                <a:tab pos="0" algn="l"/>
              </a:tabLst>
            </a:pPr>
            <a:r>
              <a:rPr lang="en" sz="1800" b="0" strike="noStrike" spc="-1" dirty="0">
                <a:solidFill>
                  <a:schemeClr val="dk1"/>
                </a:solidFill>
                <a:latin typeface="Montserrat"/>
                <a:ea typeface="Montserrat"/>
              </a:rPr>
              <a:t>Regular updates and continuous education are essential to ensure that doctors and surgeons are equipped to effectively use AI tools in their daily work.</a:t>
            </a:r>
            <a:endParaRPr lang="fr-FR" sz="1800" b="0" strike="noStrike" spc="-1" dirty="0">
              <a:solidFill>
                <a:srgbClr val="000000"/>
              </a:solidFill>
              <a:latin typeface="Arial"/>
            </a:endParaRPr>
          </a:p>
        </p:txBody>
      </p:sp>
      <p:sp>
        <p:nvSpPr>
          <p:cNvPr id="197" name="Google Shape;285;p35"/>
          <p:cNvSpPr/>
          <p:nvPr/>
        </p:nvSpPr>
        <p:spPr>
          <a:xfrm>
            <a:off x="5616720" y="534960"/>
            <a:ext cx="3061080" cy="4050000"/>
          </a:xfrm>
          <a:prstGeom prst="roundRect">
            <a:avLst>
              <a:gd name="adj" fmla="val 16667"/>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2" name="Immagine 1">
            <a:extLst>
              <a:ext uri="{FF2B5EF4-FFF2-40B4-BE49-F238E27FC236}">
                <a16:creationId xmlns:a16="http://schemas.microsoft.com/office/drawing/2014/main" id="{788ABD35-DD31-5B3B-42E9-348119FE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6C66-ACD4-1613-CE88-D1C251B5A6CE}"/>
            </a:ext>
          </a:extLst>
        </p:cNvPr>
        <p:cNvGrpSpPr/>
        <p:nvPr/>
      </p:nvGrpSpPr>
      <p:grpSpPr>
        <a:xfrm>
          <a:off x="0" y="0"/>
          <a:ext cx="0" cy="0"/>
          <a:chOff x="0" y="0"/>
          <a:chExt cx="0" cy="0"/>
        </a:xfrm>
      </p:grpSpPr>
      <p:sp>
        <p:nvSpPr>
          <p:cNvPr id="195" name="PlaceHolder 1">
            <a:extLst>
              <a:ext uri="{FF2B5EF4-FFF2-40B4-BE49-F238E27FC236}">
                <a16:creationId xmlns:a16="http://schemas.microsoft.com/office/drawing/2014/main" id="{B9F31F76-D575-EAD8-6A45-FF9ACCB23854}"/>
              </a:ext>
            </a:extLst>
          </p:cNvPr>
          <p:cNvSpPr>
            <a:spLocks noGrp="1"/>
          </p:cNvSpPr>
          <p:nvPr>
            <p:ph type="title"/>
          </p:nvPr>
        </p:nvSpPr>
        <p:spPr>
          <a:xfrm>
            <a:off x="0" y="465875"/>
            <a:ext cx="2263698" cy="1142640"/>
          </a:xfrm>
          <a:prstGeom prst="rect">
            <a:avLst/>
          </a:prstGeom>
          <a:noFill/>
          <a:ln w="0">
            <a:noFill/>
          </a:ln>
        </p:spPr>
        <p:txBody>
          <a:bodyPr lIns="91440" tIns="91440" rIns="91440" bIns="91440" anchor="t">
            <a:normAutofit fontScale="90000"/>
          </a:bodyPr>
          <a:lstStyle/>
          <a:p>
            <a:pPr indent="0">
              <a:lnSpc>
                <a:spcPct val="100000"/>
              </a:lnSpc>
              <a:buNone/>
              <a:tabLst>
                <a:tab pos="0" algn="l"/>
              </a:tabLst>
            </a:pPr>
            <a:r>
              <a:rPr lang="it-IT" sz="3000" b="1" strike="noStrike" spc="-1" dirty="0">
                <a:solidFill>
                  <a:schemeClr val="dk1"/>
                </a:solidFill>
                <a:latin typeface="Montserrat"/>
                <a:ea typeface="Montserrat"/>
              </a:rPr>
              <a:t>AI model proposed by AI</a:t>
            </a:r>
            <a:endParaRPr lang="fr-FR" sz="3000" b="0" strike="noStrike" spc="-1" dirty="0">
              <a:solidFill>
                <a:schemeClr val="dk1"/>
              </a:solidFill>
              <a:latin typeface="Arial"/>
            </a:endParaRPr>
          </a:p>
        </p:txBody>
      </p:sp>
      <p:pic>
        <p:nvPicPr>
          <p:cNvPr id="2" name="Immagine 1">
            <a:extLst>
              <a:ext uri="{FF2B5EF4-FFF2-40B4-BE49-F238E27FC236}">
                <a16:creationId xmlns:a16="http://schemas.microsoft.com/office/drawing/2014/main" id="{E2975A67-51EE-BA70-FE48-BA3DFE808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1026" name="Picture 2" descr="ChatGpt. Ovvero, magia e tecnologia">
            <a:extLst>
              <a:ext uri="{FF2B5EF4-FFF2-40B4-BE49-F238E27FC236}">
                <a16:creationId xmlns:a16="http://schemas.microsoft.com/office/drawing/2014/main" id="{CABB4724-CE76-E471-75F3-0E630B3FF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720" y="2467771"/>
            <a:ext cx="3693153" cy="131889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carta, lettera, Carattere&#10;&#10;Il contenuto generato dall'IA potrebbe non essere corretto.">
            <a:extLst>
              <a:ext uri="{FF2B5EF4-FFF2-40B4-BE49-F238E27FC236}">
                <a16:creationId xmlns:a16="http://schemas.microsoft.com/office/drawing/2014/main" id="{7E4E18AC-7257-C48D-66A4-352F41226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504" y="-57912"/>
            <a:ext cx="3801082" cy="5290621"/>
          </a:xfrm>
          <a:prstGeom prst="rect">
            <a:avLst/>
          </a:prstGeom>
        </p:spPr>
      </p:pic>
      <p:pic>
        <p:nvPicPr>
          <p:cNvPr id="7" name="Immagine 6" descr="Immagine che contiene testo, lettera, Carattere, schermata&#10;&#10;Il contenuto generato dall'IA potrebbe non essere corretto.">
            <a:extLst>
              <a:ext uri="{FF2B5EF4-FFF2-40B4-BE49-F238E27FC236}">
                <a16:creationId xmlns:a16="http://schemas.microsoft.com/office/drawing/2014/main" id="{D2ADDCD7-CC65-AFC2-C0FB-5294F5314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391" y="-22302"/>
            <a:ext cx="3689395" cy="5322867"/>
          </a:xfrm>
          <a:prstGeom prst="rect">
            <a:avLst/>
          </a:prstGeom>
        </p:spPr>
      </p:pic>
    </p:spTree>
    <p:extLst>
      <p:ext uri="{BB962C8B-B14F-4D97-AF65-F5344CB8AC3E}">
        <p14:creationId xmlns:p14="http://schemas.microsoft.com/office/powerpoint/2010/main" val="191707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20E1C-2956-7BD1-4AE0-28186E2F0420}"/>
            </a:ext>
          </a:extLst>
        </p:cNvPr>
        <p:cNvGrpSpPr/>
        <p:nvPr/>
      </p:nvGrpSpPr>
      <p:grpSpPr>
        <a:xfrm>
          <a:off x="0" y="0"/>
          <a:ext cx="0" cy="0"/>
          <a:chOff x="0" y="0"/>
          <a:chExt cx="0" cy="0"/>
        </a:xfrm>
      </p:grpSpPr>
      <p:sp>
        <p:nvSpPr>
          <p:cNvPr id="195" name="PlaceHolder 1">
            <a:extLst>
              <a:ext uri="{FF2B5EF4-FFF2-40B4-BE49-F238E27FC236}">
                <a16:creationId xmlns:a16="http://schemas.microsoft.com/office/drawing/2014/main" id="{D85F6563-EED7-E334-E1EB-EB7BDD253A59}"/>
              </a:ext>
            </a:extLst>
          </p:cNvPr>
          <p:cNvSpPr>
            <a:spLocks noGrp="1"/>
          </p:cNvSpPr>
          <p:nvPr>
            <p:ph type="title"/>
          </p:nvPr>
        </p:nvSpPr>
        <p:spPr>
          <a:xfrm>
            <a:off x="404447" y="24632"/>
            <a:ext cx="3108188" cy="726668"/>
          </a:xfrm>
          <a:prstGeom prst="rect">
            <a:avLst/>
          </a:prstGeom>
          <a:noFill/>
          <a:ln w="0">
            <a:noFill/>
          </a:ln>
        </p:spPr>
        <p:txBody>
          <a:bodyPr lIns="91440" tIns="91440" rIns="91440" bIns="91440" anchor="t">
            <a:normAutofit/>
          </a:bodyPr>
          <a:lstStyle/>
          <a:p>
            <a:pPr indent="0">
              <a:lnSpc>
                <a:spcPct val="100000"/>
              </a:lnSpc>
              <a:buNone/>
              <a:tabLst>
                <a:tab pos="0" algn="l"/>
              </a:tabLst>
            </a:pPr>
            <a:r>
              <a:rPr lang="it-IT" sz="3000" b="1" spc="-1" dirty="0" err="1">
                <a:solidFill>
                  <a:schemeClr val="dk1"/>
                </a:solidFill>
                <a:latin typeface="Montserrat"/>
              </a:rPr>
              <a:t>Bibliography</a:t>
            </a:r>
            <a:endParaRPr lang="fr-FR" sz="3000" b="0" strike="noStrike" spc="-1" dirty="0">
              <a:solidFill>
                <a:schemeClr val="dk1"/>
              </a:solidFill>
              <a:latin typeface="Arial"/>
            </a:endParaRPr>
          </a:p>
        </p:txBody>
      </p:sp>
      <p:sp>
        <p:nvSpPr>
          <p:cNvPr id="196" name="PlaceHolder 2">
            <a:extLst>
              <a:ext uri="{FF2B5EF4-FFF2-40B4-BE49-F238E27FC236}">
                <a16:creationId xmlns:a16="http://schemas.microsoft.com/office/drawing/2014/main" id="{3816CE31-8CB2-CB47-5574-1BF16839D452}"/>
              </a:ext>
            </a:extLst>
          </p:cNvPr>
          <p:cNvSpPr>
            <a:spLocks noGrp="1"/>
          </p:cNvSpPr>
          <p:nvPr>
            <p:ph/>
          </p:nvPr>
        </p:nvSpPr>
        <p:spPr>
          <a:xfrm>
            <a:off x="-100361" y="557555"/>
            <a:ext cx="4502092" cy="726668"/>
          </a:xfrm>
          <a:prstGeom prst="rect">
            <a:avLst/>
          </a:prstGeom>
          <a:noFill/>
          <a:ln w="0">
            <a:noFill/>
          </a:ln>
        </p:spPr>
        <p:txBody>
          <a:bodyPr lIns="91440" tIns="91440" rIns="91440" bIns="91440" anchor="t">
            <a:noAutofit/>
          </a:bodyPr>
          <a:lstStyle/>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1. Bradley LE, Thomas JG, Hood MM, Corsica JA, Kelly MC,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Sarwer</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DB. Remote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assessments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behavioral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interventions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 post-</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patients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Obes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Relat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Dis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2018 Oct;14(10):1632-1644.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10.1016/j.soard.2018.07.011. Epub 2018 Jul 19. PMID: 30149949.</a:t>
            </a:r>
          </a:p>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2.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Bektaş</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M,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Reiber</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BMM, Pereira JC,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Burchell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GL, van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der</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Peet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DL.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Current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Status and Future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Perspectives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Obes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2022 Aug;32(8):2772-2783.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10.1007/s11695-022-06146-1. Epub 2022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Jun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17. PMID: 35713855; PMCID: PMC9273535.</a:t>
            </a:r>
          </a:p>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3. Bellini V, Valente M,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Turetti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M, Del Rio P, Saturno F, Maffezzoni M, Bignami 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Current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Applications of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Obes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2022 Aug;32(8):2717-2733.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10.1007/s11695-022-06100-1. Epub 2022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May</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26. PMID: 35616768; PMCID: PMC9273529.</a:t>
            </a:r>
          </a:p>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4. Hashimoto DA,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Witkowski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E, Gao L,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Meireles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O,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Rosman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G.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Anesthesiology</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Current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Techniques, Clinical Applications, and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Limitations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Anesthesiology</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2020 Feb;132(2):379-394.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10.1097/ALN.0000000000002960. PMID: 31939856; PMCID: PMC7643051.</a:t>
            </a:r>
          </a:p>
          <a:p>
            <a:pPr indent="0">
              <a:lnSpc>
                <a:spcPct val="100000"/>
              </a:lnSpc>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5. </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Lee Y, Shin T, Tessier L,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Javidan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 Jung J, Hong D, Strong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McKechnie</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T, Malone S,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Jin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Kroh</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M,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Dang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JT; ASMBS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and Digital Surgery Task Force.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Harnessing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comparative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analysis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of ChatGPT-4, Bing, and Bard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generating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clinician-level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recommendations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Obes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Relat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Dis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2024 Jul;20(7):603-608.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10.1016/j.soard.2024.03.011. Epub 2024 Mar 24. PMID: 38644078.</a:t>
            </a:r>
          </a:p>
        </p:txBody>
      </p:sp>
      <p:sp>
        <p:nvSpPr>
          <p:cNvPr id="3" name="PlaceHolder 2">
            <a:extLst>
              <a:ext uri="{FF2B5EF4-FFF2-40B4-BE49-F238E27FC236}">
                <a16:creationId xmlns:a16="http://schemas.microsoft.com/office/drawing/2014/main" id="{A43217AD-F518-AD28-2FD9-9E7909010B0B}"/>
              </a:ext>
            </a:extLst>
          </p:cNvPr>
          <p:cNvSpPr txBox="1">
            <a:spLocks/>
          </p:cNvSpPr>
          <p:nvPr/>
        </p:nvSpPr>
        <p:spPr>
          <a:xfrm>
            <a:off x="4485792" y="519453"/>
            <a:ext cx="4502092" cy="3971674"/>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6. </a:t>
            </a:r>
            <a:r>
              <a:rPr lang="it-IT" sz="1000" kern="100" dirty="0" err="1">
                <a:latin typeface="Aptos" panose="020B0004020202020204" pitchFamily="34" charset="0"/>
                <a:ea typeface="Aptos" panose="020B0004020202020204" pitchFamily="34" charset="0"/>
                <a:cs typeface="Times New Roman" panose="02020603050405020304" pitchFamily="18" charset="0"/>
              </a:rPr>
              <a:t>Moazzam</a:t>
            </a:r>
            <a:r>
              <a:rPr lang="it-IT" sz="1000" kern="100" dirty="0">
                <a:latin typeface="Aptos" panose="020B0004020202020204" pitchFamily="34" charset="0"/>
                <a:ea typeface="Aptos" panose="020B0004020202020204" pitchFamily="34" charset="0"/>
                <a:cs typeface="Times New Roman" panose="02020603050405020304" pitchFamily="18" charset="0"/>
              </a:rPr>
              <a:t> Z, Lima HA, Endo Y, Noria S, </a:t>
            </a:r>
            <a:r>
              <a:rPr lang="it-IT" sz="1000" kern="100" dirty="0" err="1">
                <a:latin typeface="Aptos" panose="020B0004020202020204" pitchFamily="34" charset="0"/>
                <a:ea typeface="Aptos" panose="020B0004020202020204" pitchFamily="34" charset="0"/>
                <a:cs typeface="Times New Roman" panose="02020603050405020304" pitchFamily="18" charset="0"/>
              </a:rPr>
              <a:t>Needleman</a:t>
            </a:r>
            <a:r>
              <a:rPr lang="it-IT" sz="1000" kern="100" dirty="0">
                <a:latin typeface="Aptos" panose="020B0004020202020204" pitchFamily="34" charset="0"/>
                <a:ea typeface="Aptos" panose="020B0004020202020204" pitchFamily="34" charset="0"/>
                <a:cs typeface="Times New Roman" panose="02020603050405020304" pitchFamily="18" charset="0"/>
              </a:rPr>
              <a:t> B, </a:t>
            </a:r>
            <a:r>
              <a:rPr lang="it-IT" sz="1000" kern="100" dirty="0" err="1">
                <a:latin typeface="Aptos" panose="020B0004020202020204" pitchFamily="34" charset="0"/>
                <a:ea typeface="Aptos" panose="020B0004020202020204" pitchFamily="34" charset="0"/>
                <a:cs typeface="Times New Roman" panose="02020603050405020304" pitchFamily="18" charset="0"/>
              </a:rPr>
              <a:t>Pawlik</a:t>
            </a:r>
            <a:r>
              <a:rPr lang="it-IT" sz="1000" kern="100" dirty="0">
                <a:latin typeface="Aptos" panose="020B0004020202020204" pitchFamily="34" charset="0"/>
                <a:ea typeface="Aptos" panose="020B0004020202020204" pitchFamily="34" charset="0"/>
                <a:cs typeface="Times New Roman" panose="02020603050405020304" pitchFamily="18" charset="0"/>
              </a:rPr>
              <a:t> TM. A </a:t>
            </a:r>
            <a:r>
              <a:rPr lang="it-IT" sz="1000" kern="100" dirty="0" err="1">
                <a:latin typeface="Aptos" panose="020B0004020202020204" pitchFamily="34" charset="0"/>
                <a:ea typeface="Aptos" panose="020B0004020202020204" pitchFamily="34" charset="0"/>
                <a:cs typeface="Times New Roman" panose="02020603050405020304" pitchFamily="18" charset="0"/>
              </a:rPr>
              <a:t>Paradigm</a:t>
            </a:r>
            <a:r>
              <a:rPr lang="it-IT" sz="1000" kern="100" dirty="0">
                <a:latin typeface="Aptos" panose="020B0004020202020204" pitchFamily="34" charset="0"/>
                <a:ea typeface="Aptos" panose="020B0004020202020204" pitchFamily="34" charset="0"/>
                <a:cs typeface="Times New Roman" panose="02020603050405020304" pitchFamily="18" charset="0"/>
              </a:rPr>
              <a:t> Shift: Online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 </a:t>
            </a:r>
            <a:r>
              <a:rPr lang="it-IT" sz="1000" kern="100" dirty="0" err="1">
                <a:latin typeface="Aptos" panose="020B0004020202020204" pitchFamily="34" charset="0"/>
                <a:ea typeface="Aptos" panose="020B0004020202020204" pitchFamily="34" charset="0"/>
                <a:cs typeface="Times New Roman" panose="02020603050405020304" pitchFamily="18" charset="0"/>
              </a:rPr>
              <a:t>Platforms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as</a:t>
            </a:r>
            <a:r>
              <a:rPr lang="it-IT" sz="1000" kern="100" dirty="0">
                <a:latin typeface="Aptos" panose="020B0004020202020204" pitchFamily="34" charset="0"/>
                <a:ea typeface="Aptos" panose="020B0004020202020204" pitchFamily="34" charset="0"/>
                <a:cs typeface="Times New Roman" panose="02020603050405020304" pitchFamily="18" charset="0"/>
              </a:rPr>
              <a:t> an </a:t>
            </a:r>
            <a:r>
              <a:rPr lang="it-IT" sz="1000" kern="100" dirty="0" err="1">
                <a:latin typeface="Aptos" panose="020B0004020202020204" pitchFamily="34" charset="0"/>
                <a:ea typeface="Aptos" panose="020B0004020202020204" pitchFamily="34" charset="0"/>
                <a:cs typeface="Times New Roman" panose="02020603050405020304" pitchFamily="18" charset="0"/>
              </a:rPr>
              <a:t>Informational</a:t>
            </a:r>
            <a:r>
              <a:rPr lang="it-IT" sz="1000" kern="100" dirty="0">
                <a:latin typeface="Aptos" panose="020B0004020202020204" pitchFamily="34" charset="0"/>
                <a:ea typeface="Aptos" panose="020B0004020202020204" pitchFamily="34" charset="0"/>
                <a:cs typeface="Times New Roman" panose="02020603050405020304" pitchFamily="18" charset="0"/>
              </a:rPr>
              <a:t> Resource in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2023 Aug;33(8):2611-2614.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10.1007/s11695-023-06675-3. Epub 2023 </a:t>
            </a:r>
            <a:r>
              <a:rPr lang="it-IT" sz="1000" kern="100" dirty="0" err="1">
                <a:latin typeface="Aptos" panose="020B0004020202020204" pitchFamily="34" charset="0"/>
                <a:ea typeface="Aptos" panose="020B0004020202020204" pitchFamily="34" charset="0"/>
                <a:cs typeface="Times New Roman" panose="02020603050405020304" pitchFamily="18" charset="0"/>
              </a:rPr>
              <a:t>Jun</a:t>
            </a:r>
            <a:r>
              <a:rPr lang="it-IT" sz="1000" kern="100" dirty="0">
                <a:latin typeface="Aptos" panose="020B0004020202020204" pitchFamily="34" charset="0"/>
                <a:ea typeface="Aptos" panose="020B0004020202020204" pitchFamily="34" charset="0"/>
                <a:cs typeface="Times New Roman" panose="02020603050405020304" pitchFamily="18" charset="0"/>
              </a:rPr>
              <a:t> 16. PMID: 37322244.</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7. </a:t>
            </a:r>
            <a:r>
              <a:rPr lang="it-IT" sz="1000" kern="100" dirty="0" err="1">
                <a:latin typeface="Aptos" panose="020B0004020202020204" pitchFamily="34" charset="0"/>
                <a:ea typeface="Aptos" panose="020B0004020202020204" pitchFamily="34" charset="0"/>
                <a:cs typeface="Times New Roman" panose="02020603050405020304" pitchFamily="18" charset="0"/>
              </a:rPr>
              <a:t>Saux</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Bauvin</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Raverdy</a:t>
            </a:r>
            <a:r>
              <a:rPr lang="it-IT" sz="1000" kern="100" dirty="0">
                <a:latin typeface="Aptos" panose="020B0004020202020204" pitchFamily="34" charset="0"/>
                <a:ea typeface="Aptos" panose="020B0004020202020204" pitchFamily="34" charset="0"/>
                <a:cs typeface="Times New Roman" panose="02020603050405020304" pitchFamily="18" charset="0"/>
              </a:rPr>
              <a:t> V, </a:t>
            </a:r>
            <a:r>
              <a:rPr lang="it-IT" sz="1000" kern="100" dirty="0" err="1">
                <a:latin typeface="Aptos" panose="020B0004020202020204" pitchFamily="34" charset="0"/>
                <a:ea typeface="Aptos" panose="020B0004020202020204" pitchFamily="34" charset="0"/>
                <a:cs typeface="Times New Roman" panose="02020603050405020304" pitchFamily="18" charset="0"/>
              </a:rPr>
              <a:t>Teigny</a:t>
            </a:r>
            <a:r>
              <a:rPr lang="it-IT" sz="1000" kern="100" dirty="0">
                <a:latin typeface="Aptos" panose="020B0004020202020204" pitchFamily="34" charset="0"/>
                <a:ea typeface="Aptos" panose="020B0004020202020204" pitchFamily="34" charset="0"/>
                <a:cs typeface="Times New Roman" panose="02020603050405020304" pitchFamily="18" charset="0"/>
              </a:rPr>
              <a:t> J, </a:t>
            </a:r>
            <a:r>
              <a:rPr lang="it-IT" sz="1000" kern="100" dirty="0" err="1">
                <a:latin typeface="Aptos" panose="020B0004020202020204" pitchFamily="34" charset="0"/>
                <a:ea typeface="Aptos" panose="020B0004020202020204" pitchFamily="34" charset="0"/>
                <a:cs typeface="Times New Roman" panose="02020603050405020304" pitchFamily="18" charset="0"/>
              </a:rPr>
              <a:t>Verkindt</a:t>
            </a:r>
            <a:r>
              <a:rPr lang="it-IT" sz="1000" kern="100" dirty="0">
                <a:latin typeface="Aptos" panose="020B0004020202020204" pitchFamily="34" charset="0"/>
                <a:ea typeface="Aptos" panose="020B0004020202020204" pitchFamily="34" charset="0"/>
                <a:cs typeface="Times New Roman" panose="02020603050405020304" pitchFamily="18" charset="0"/>
              </a:rPr>
              <a:t> H, </a:t>
            </a:r>
            <a:r>
              <a:rPr lang="it-IT" sz="1000" kern="100" dirty="0" err="1">
                <a:latin typeface="Aptos" panose="020B0004020202020204" pitchFamily="34" charset="0"/>
                <a:ea typeface="Aptos" panose="020B0004020202020204" pitchFamily="34" charset="0"/>
                <a:cs typeface="Times New Roman" panose="02020603050405020304" pitchFamily="18" charset="0"/>
              </a:rPr>
              <a:t>Soumphonphakdy</a:t>
            </a:r>
            <a:r>
              <a:rPr lang="it-IT" sz="1000" kern="100" dirty="0">
                <a:latin typeface="Aptos" panose="020B0004020202020204" pitchFamily="34" charset="0"/>
                <a:ea typeface="Aptos" panose="020B0004020202020204" pitchFamily="34" charset="0"/>
                <a:cs typeface="Times New Roman" panose="02020603050405020304" pitchFamily="18" charset="0"/>
              </a:rPr>
              <a:t> T, </a:t>
            </a:r>
            <a:r>
              <a:rPr lang="it-IT" sz="1000" kern="100" dirty="0" err="1">
                <a:latin typeface="Aptos" panose="020B0004020202020204" pitchFamily="34" charset="0"/>
                <a:ea typeface="Aptos" panose="020B0004020202020204" pitchFamily="34" charset="0"/>
                <a:cs typeface="Times New Roman" panose="02020603050405020304" pitchFamily="18" charset="0"/>
              </a:rPr>
              <a:t>Debert</a:t>
            </a:r>
            <a:r>
              <a:rPr lang="it-IT" sz="1000" kern="100" dirty="0">
                <a:latin typeface="Aptos" panose="020B0004020202020204" pitchFamily="34" charset="0"/>
                <a:ea typeface="Aptos" panose="020B0004020202020204" pitchFamily="34" charset="0"/>
                <a:cs typeface="Times New Roman" panose="02020603050405020304" pitchFamily="18" charset="0"/>
              </a:rPr>
              <a:t> M, Jacobs A, Jacobs D, </a:t>
            </a:r>
            <a:r>
              <a:rPr lang="it-IT" sz="1000" kern="100" dirty="0" err="1">
                <a:latin typeface="Aptos" panose="020B0004020202020204" pitchFamily="34" charset="0"/>
                <a:ea typeface="Aptos" panose="020B0004020202020204" pitchFamily="34" charset="0"/>
                <a:cs typeface="Times New Roman" panose="02020603050405020304" pitchFamily="18" charset="0"/>
              </a:rPr>
              <a:t>Monpellier</a:t>
            </a:r>
            <a:r>
              <a:rPr lang="it-IT" sz="1000" kern="100" dirty="0">
                <a:latin typeface="Aptos" panose="020B0004020202020204" pitchFamily="34" charset="0"/>
                <a:ea typeface="Aptos" panose="020B0004020202020204" pitchFamily="34" charset="0"/>
                <a:cs typeface="Times New Roman" panose="02020603050405020304" pitchFamily="18" charset="0"/>
              </a:rPr>
              <a:t> V, Lee PC, Lim CH, Andersson-</a:t>
            </a:r>
            <a:r>
              <a:rPr lang="it-IT" sz="1000" kern="100" dirty="0" err="1">
                <a:latin typeface="Aptos" panose="020B0004020202020204" pitchFamily="34" charset="0"/>
                <a:ea typeface="Aptos" panose="020B0004020202020204" pitchFamily="34" charset="0"/>
                <a:cs typeface="Times New Roman" panose="02020603050405020304" pitchFamily="18" charset="0"/>
              </a:rPr>
              <a:t>Assarsson</a:t>
            </a:r>
            <a:r>
              <a:rPr lang="it-IT" sz="1000" kern="100" dirty="0">
                <a:latin typeface="Aptos" panose="020B0004020202020204" pitchFamily="34" charset="0"/>
                <a:ea typeface="Aptos" panose="020B0004020202020204" pitchFamily="34" charset="0"/>
                <a:cs typeface="Times New Roman" panose="02020603050405020304" pitchFamily="18" charset="0"/>
              </a:rPr>
              <a:t> JC, Carlsson L, Svensson PA, </a:t>
            </a:r>
            <a:r>
              <a:rPr lang="it-IT" sz="1000" kern="100" dirty="0" err="1">
                <a:latin typeface="Aptos" panose="020B0004020202020204" pitchFamily="34" charset="0"/>
                <a:ea typeface="Aptos" panose="020B0004020202020204" pitchFamily="34" charset="0"/>
                <a:cs typeface="Times New Roman" panose="02020603050405020304" pitchFamily="18" charset="0"/>
              </a:rPr>
              <a:t>Galtier</a:t>
            </a:r>
            <a:r>
              <a:rPr lang="it-IT" sz="1000" kern="100" dirty="0">
                <a:latin typeface="Aptos" panose="020B0004020202020204" pitchFamily="34" charset="0"/>
                <a:ea typeface="Aptos" panose="020B0004020202020204" pitchFamily="34" charset="0"/>
                <a:cs typeface="Times New Roman" panose="02020603050405020304" pitchFamily="18" charset="0"/>
              </a:rPr>
              <a:t> F, </a:t>
            </a:r>
            <a:r>
              <a:rPr lang="it-IT" sz="1000" kern="100" dirty="0" err="1">
                <a:latin typeface="Aptos" panose="020B0004020202020204" pitchFamily="34" charset="0"/>
                <a:ea typeface="Aptos" panose="020B0004020202020204" pitchFamily="34" charset="0"/>
                <a:cs typeface="Times New Roman" panose="02020603050405020304" pitchFamily="18" charset="0"/>
              </a:rPr>
              <a:t>Dezfoulian</a:t>
            </a:r>
            <a:r>
              <a:rPr lang="it-IT" sz="1000" kern="100" dirty="0">
                <a:latin typeface="Aptos" panose="020B0004020202020204" pitchFamily="34" charset="0"/>
                <a:ea typeface="Aptos" panose="020B0004020202020204" pitchFamily="34" charset="0"/>
                <a:cs typeface="Times New Roman" panose="02020603050405020304" pitchFamily="18" charset="0"/>
              </a:rPr>
              <a:t> G, </a:t>
            </a:r>
            <a:r>
              <a:rPr lang="it-IT" sz="1000" kern="100" dirty="0" err="1">
                <a:latin typeface="Aptos" panose="020B0004020202020204" pitchFamily="34" charset="0"/>
                <a:ea typeface="Aptos" panose="020B0004020202020204" pitchFamily="34" charset="0"/>
                <a:cs typeface="Times New Roman" panose="02020603050405020304" pitchFamily="18" charset="0"/>
              </a:rPr>
              <a:t>Moldovanu</a:t>
            </a:r>
            <a:r>
              <a:rPr lang="it-IT" sz="1000" kern="100" dirty="0">
                <a:latin typeface="Aptos" panose="020B0004020202020204" pitchFamily="34" charset="0"/>
                <a:ea typeface="Aptos" panose="020B0004020202020204" pitchFamily="34" charset="0"/>
                <a:cs typeface="Times New Roman" panose="02020603050405020304" pitchFamily="18" charset="0"/>
              </a:rPr>
              <a:t> M, </a:t>
            </a:r>
            <a:r>
              <a:rPr lang="it-IT" sz="1000" kern="100" dirty="0" err="1">
                <a:latin typeface="Aptos" panose="020B0004020202020204" pitchFamily="34" charset="0"/>
                <a:ea typeface="Aptos" panose="020B0004020202020204" pitchFamily="34" charset="0"/>
                <a:cs typeface="Times New Roman" panose="02020603050405020304" pitchFamily="18" charset="0"/>
              </a:rPr>
              <a:t>Andrieux</a:t>
            </a:r>
            <a:r>
              <a:rPr lang="it-IT" sz="1000" kern="100" dirty="0">
                <a:latin typeface="Aptos" panose="020B0004020202020204" pitchFamily="34" charset="0"/>
                <a:ea typeface="Aptos" panose="020B0004020202020204" pitchFamily="34" charset="0"/>
                <a:cs typeface="Times New Roman" panose="02020603050405020304" pitchFamily="18" charset="0"/>
              </a:rPr>
              <a:t> S, </a:t>
            </a:r>
            <a:r>
              <a:rPr lang="it-IT" sz="1000" kern="100" dirty="0" err="1">
                <a:latin typeface="Aptos" panose="020B0004020202020204" pitchFamily="34" charset="0"/>
                <a:ea typeface="Aptos" panose="020B0004020202020204" pitchFamily="34" charset="0"/>
                <a:cs typeface="Times New Roman" panose="02020603050405020304" pitchFamily="18" charset="0"/>
              </a:rPr>
              <a:t>Couster</a:t>
            </a:r>
            <a:r>
              <a:rPr lang="it-IT" sz="1000" kern="100" dirty="0">
                <a:latin typeface="Aptos" panose="020B0004020202020204" pitchFamily="34" charset="0"/>
                <a:ea typeface="Aptos" panose="020B0004020202020204" pitchFamily="34" charset="0"/>
                <a:cs typeface="Times New Roman" panose="02020603050405020304" pitchFamily="18" charset="0"/>
              </a:rPr>
              <a:t> J, Lepage M, Lembo E, </a:t>
            </a:r>
            <a:r>
              <a:rPr lang="it-IT" sz="1000" kern="100" dirty="0" err="1">
                <a:latin typeface="Aptos" panose="020B0004020202020204" pitchFamily="34" charset="0"/>
                <a:ea typeface="Aptos" panose="020B0004020202020204" pitchFamily="34" charset="0"/>
                <a:cs typeface="Times New Roman" panose="02020603050405020304" pitchFamily="18" charset="0"/>
              </a:rPr>
              <a:t>Verrastro</a:t>
            </a:r>
            <a:r>
              <a:rPr lang="it-IT" sz="1000" kern="100" dirty="0">
                <a:latin typeface="Aptos" panose="020B0004020202020204" pitchFamily="34" charset="0"/>
                <a:ea typeface="Aptos" panose="020B0004020202020204" pitchFamily="34" charset="0"/>
                <a:cs typeface="Times New Roman" panose="02020603050405020304" pitchFamily="18" charset="0"/>
              </a:rPr>
              <a:t> O, Robert M, Salminen P, Mingrone G, </a:t>
            </a:r>
            <a:r>
              <a:rPr lang="it-IT" sz="1000" kern="100" dirty="0" err="1">
                <a:latin typeface="Aptos" panose="020B0004020202020204" pitchFamily="34" charset="0"/>
                <a:ea typeface="Aptos" panose="020B0004020202020204" pitchFamily="34" charset="0"/>
                <a:cs typeface="Times New Roman" panose="02020603050405020304" pitchFamily="18" charset="0"/>
              </a:rPr>
              <a:t>Peterli</a:t>
            </a:r>
            <a:r>
              <a:rPr lang="it-IT" sz="1000" kern="100" dirty="0">
                <a:latin typeface="Aptos" panose="020B0004020202020204" pitchFamily="34" charset="0"/>
                <a:ea typeface="Aptos" panose="020B0004020202020204" pitchFamily="34" charset="0"/>
                <a:cs typeface="Times New Roman" panose="02020603050405020304" pitchFamily="18" charset="0"/>
              </a:rPr>
              <a:t> R, Cohen RV, </a:t>
            </a:r>
            <a:r>
              <a:rPr lang="it-IT" sz="1000" kern="100" dirty="0" err="1">
                <a:latin typeface="Aptos" panose="020B0004020202020204" pitchFamily="34" charset="0"/>
                <a:ea typeface="Aptos" panose="020B0004020202020204" pitchFamily="34" charset="0"/>
                <a:cs typeface="Times New Roman" panose="02020603050405020304" pitchFamily="18" charset="0"/>
              </a:rPr>
              <a:t>Zerrweck</a:t>
            </a:r>
            <a:r>
              <a:rPr lang="it-IT" sz="1000" kern="100" dirty="0">
                <a:latin typeface="Aptos" panose="020B0004020202020204" pitchFamily="34" charset="0"/>
                <a:ea typeface="Aptos" panose="020B0004020202020204" pitchFamily="34" charset="0"/>
                <a:cs typeface="Times New Roman" panose="02020603050405020304" pitchFamily="18" charset="0"/>
              </a:rPr>
              <a:t> C, Nocca D, Le Roux CW, Caiazzo R, </a:t>
            </a:r>
            <a:r>
              <a:rPr lang="it-IT" sz="1000" kern="100" dirty="0" err="1">
                <a:latin typeface="Aptos" panose="020B0004020202020204" pitchFamily="34" charset="0"/>
                <a:ea typeface="Aptos" panose="020B0004020202020204" pitchFamily="34" charset="0"/>
                <a:cs typeface="Times New Roman" panose="02020603050405020304" pitchFamily="18" charset="0"/>
              </a:rPr>
              <a:t>Preux</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Pattou</a:t>
            </a:r>
            <a:r>
              <a:rPr lang="it-IT" sz="1000" kern="100" dirty="0">
                <a:latin typeface="Aptos" panose="020B0004020202020204" pitchFamily="34" charset="0"/>
                <a:ea typeface="Aptos" panose="020B0004020202020204" pitchFamily="34" charset="0"/>
                <a:cs typeface="Times New Roman" panose="02020603050405020304" pitchFamily="18" charset="0"/>
              </a:rPr>
              <a:t> F. Development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validation</a:t>
            </a:r>
            <a:r>
              <a:rPr lang="it-IT" sz="1000" kern="100" dirty="0">
                <a:latin typeface="Aptos" panose="020B0004020202020204" pitchFamily="34" charset="0"/>
                <a:ea typeface="Aptos" panose="020B0004020202020204" pitchFamily="34" charset="0"/>
                <a:cs typeface="Times New Roman" panose="02020603050405020304" pitchFamily="18" charset="0"/>
              </a:rPr>
              <a:t> of an </a:t>
            </a:r>
            <a:r>
              <a:rPr lang="it-IT" sz="1000" kern="100" dirty="0" err="1">
                <a:latin typeface="Aptos" panose="020B0004020202020204" pitchFamily="34" charset="0"/>
                <a:ea typeface="Aptos" panose="020B0004020202020204" pitchFamily="34" charset="0"/>
                <a:cs typeface="Times New Roman" panose="02020603050405020304" pitchFamily="18" charset="0"/>
              </a:rPr>
              <a:t>interpretable</a:t>
            </a:r>
            <a:r>
              <a:rPr lang="it-IT" sz="1000" kern="100" dirty="0">
                <a:latin typeface="Aptos" panose="020B0004020202020204" pitchFamily="34" charset="0"/>
                <a:ea typeface="Aptos" panose="020B0004020202020204" pitchFamily="34" charset="0"/>
                <a:cs typeface="Times New Roman" panose="02020603050405020304" pitchFamily="18" charset="0"/>
              </a:rPr>
              <a:t> machine learning-</a:t>
            </a:r>
            <a:r>
              <a:rPr lang="it-IT" sz="1000" kern="100" dirty="0" err="1">
                <a:latin typeface="Aptos" panose="020B0004020202020204" pitchFamily="34" charset="0"/>
                <a:ea typeface="Aptos" panose="020B0004020202020204" pitchFamily="34" charset="0"/>
                <a:cs typeface="Times New Roman" panose="02020603050405020304" pitchFamily="18" charset="0"/>
              </a:rPr>
              <a:t>based</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calculator</a:t>
            </a:r>
            <a:r>
              <a:rPr lang="it-IT" sz="1000" kern="100" dirty="0">
                <a:latin typeface="Aptos" panose="020B0004020202020204" pitchFamily="34" charset="0"/>
                <a:ea typeface="Aptos" panose="020B0004020202020204" pitchFamily="34" charset="0"/>
                <a:cs typeface="Times New Roman" panose="02020603050405020304" pitchFamily="18" charset="0"/>
              </a:rPr>
              <a:t> for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predicting</a:t>
            </a:r>
            <a:r>
              <a:rPr lang="it-IT" sz="1000" kern="100" dirty="0">
                <a:latin typeface="Aptos" panose="020B0004020202020204" pitchFamily="34" charset="0"/>
                <a:ea typeface="Aptos" panose="020B0004020202020204" pitchFamily="34" charset="0"/>
                <a:cs typeface="Times New Roman" panose="02020603050405020304" pitchFamily="18" charset="0"/>
              </a:rPr>
              <a:t> 5-year weight </a:t>
            </a:r>
            <a:r>
              <a:rPr lang="it-IT" sz="1000" kern="100" dirty="0" err="1">
                <a:latin typeface="Aptos" panose="020B0004020202020204" pitchFamily="34" charset="0"/>
                <a:ea typeface="Aptos" panose="020B0004020202020204" pitchFamily="34" charset="0"/>
                <a:cs typeface="Times New Roman" panose="02020603050405020304" pitchFamily="18" charset="0"/>
              </a:rPr>
              <a:t>trajectories</a:t>
            </a:r>
            <a:r>
              <a:rPr lang="it-IT" sz="1000" kern="100" dirty="0">
                <a:latin typeface="Aptos" panose="020B0004020202020204" pitchFamily="34" charset="0"/>
                <a:ea typeface="Aptos" panose="020B0004020202020204" pitchFamily="34" charset="0"/>
                <a:cs typeface="Times New Roman" panose="02020603050405020304" pitchFamily="18" charset="0"/>
              </a:rPr>
              <a:t> after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 </a:t>
            </a:r>
            <a:r>
              <a:rPr lang="it-IT" sz="1000" kern="100" dirty="0" err="1">
                <a:latin typeface="Aptos" panose="020B0004020202020204" pitchFamily="34" charset="0"/>
                <a:ea typeface="Aptos" panose="020B0004020202020204" pitchFamily="34" charset="0"/>
                <a:cs typeface="Times New Roman" panose="02020603050405020304" pitchFamily="18" charset="0"/>
              </a:rPr>
              <a:t>multinational</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retrospective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cohort</a:t>
            </a:r>
            <a:r>
              <a:rPr lang="it-IT" sz="1000" kern="100" dirty="0">
                <a:latin typeface="Aptos" panose="020B0004020202020204" pitchFamily="34" charset="0"/>
                <a:ea typeface="Aptos" panose="020B0004020202020204" pitchFamily="34" charset="0"/>
                <a:cs typeface="Times New Roman" panose="02020603050405020304" pitchFamily="18" charset="0"/>
              </a:rPr>
              <a:t> SOPHIA study. Lancet Digit Health. 2023 Oct;5(10):e692-e702.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10.1016/S2589-7500(23)00135-8. Epub 2023 </a:t>
            </a:r>
            <a:r>
              <a:rPr lang="it-IT" sz="1000" kern="100" dirty="0" err="1">
                <a:latin typeface="Aptos" panose="020B0004020202020204" pitchFamily="34" charset="0"/>
                <a:ea typeface="Aptos" panose="020B0004020202020204" pitchFamily="34" charset="0"/>
                <a:cs typeface="Times New Roman" panose="02020603050405020304" pitchFamily="18" charset="0"/>
              </a:rPr>
              <a:t>Aug</a:t>
            </a:r>
            <a:r>
              <a:rPr lang="it-IT" sz="1000" kern="100" dirty="0">
                <a:latin typeface="Aptos" panose="020B0004020202020204" pitchFamily="34" charset="0"/>
                <a:ea typeface="Aptos" panose="020B0004020202020204" pitchFamily="34" charset="0"/>
                <a:cs typeface="Times New Roman" panose="02020603050405020304" pitchFamily="18" charset="0"/>
              </a:rPr>
              <a:t> 29. PMID: 37652841. </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8. </a:t>
            </a:r>
            <a:r>
              <a:rPr lang="it-IT" sz="1000" kern="100" dirty="0" err="1">
                <a:latin typeface="Aptos" panose="020B0004020202020204" pitchFamily="34" charset="0"/>
                <a:ea typeface="Aptos" panose="020B0004020202020204" pitchFamily="34" charset="0"/>
                <a:cs typeface="Times New Roman" panose="02020603050405020304" pitchFamily="18" charset="0"/>
              </a:rPr>
              <a:t>Pantelis</a:t>
            </a:r>
            <a:r>
              <a:rPr lang="it-IT" sz="1000" kern="100" dirty="0">
                <a:latin typeface="Aptos" panose="020B0004020202020204" pitchFamily="34" charset="0"/>
                <a:ea typeface="Aptos" panose="020B0004020202020204" pitchFamily="34" charset="0"/>
                <a:cs typeface="Times New Roman" panose="02020603050405020304" pitchFamily="18" charset="0"/>
              </a:rPr>
              <a:t> AG, </a:t>
            </a:r>
            <a:r>
              <a:rPr lang="it-IT" sz="1000" kern="100" dirty="0" err="1">
                <a:latin typeface="Aptos" panose="020B0004020202020204" pitchFamily="34" charset="0"/>
                <a:ea typeface="Aptos" panose="020B0004020202020204" pitchFamily="34" charset="0"/>
                <a:cs typeface="Times New Roman" panose="02020603050405020304" pitchFamily="18" charset="0"/>
              </a:rPr>
              <a:t>Stravodimos</a:t>
            </a:r>
            <a:r>
              <a:rPr lang="it-IT" sz="1000" kern="100" dirty="0">
                <a:latin typeface="Aptos" panose="020B0004020202020204" pitchFamily="34" charset="0"/>
                <a:ea typeface="Aptos" panose="020B0004020202020204" pitchFamily="34" charset="0"/>
                <a:cs typeface="Times New Roman" panose="02020603050405020304" pitchFamily="18" charset="0"/>
              </a:rPr>
              <a:t> GK, </a:t>
            </a:r>
            <a:r>
              <a:rPr lang="it-IT" sz="1000" kern="100" dirty="0" err="1">
                <a:latin typeface="Aptos" panose="020B0004020202020204" pitchFamily="34" charset="0"/>
                <a:ea typeface="Aptos" panose="020B0004020202020204" pitchFamily="34" charset="0"/>
                <a:cs typeface="Times New Roman" panose="02020603050405020304" pitchFamily="18" charset="0"/>
              </a:rPr>
              <a:t>Lapatsanis</a:t>
            </a:r>
            <a:r>
              <a:rPr lang="it-IT" sz="1000" kern="100" dirty="0">
                <a:latin typeface="Aptos" panose="020B0004020202020204" pitchFamily="34" charset="0"/>
                <a:ea typeface="Aptos" panose="020B0004020202020204" pitchFamily="34" charset="0"/>
                <a:cs typeface="Times New Roman" panose="02020603050405020304" pitchFamily="18" charset="0"/>
              </a:rPr>
              <a:t> DP. A </a:t>
            </a:r>
            <a:r>
              <a:rPr lang="it-IT" sz="1000" kern="100" dirty="0" err="1">
                <a:latin typeface="Aptos" panose="020B0004020202020204" pitchFamily="34" charset="0"/>
                <a:ea typeface="Aptos" panose="020B0004020202020204" pitchFamily="34" charset="0"/>
                <a:cs typeface="Times New Roman" panose="02020603050405020304" pitchFamily="18" charset="0"/>
              </a:rPr>
              <a:t>Scoping</a:t>
            </a:r>
            <a:r>
              <a:rPr lang="it-IT" sz="1000" kern="100" dirty="0">
                <a:latin typeface="Aptos" panose="020B0004020202020204" pitchFamily="34" charset="0"/>
                <a:ea typeface="Aptos" panose="020B0004020202020204" pitchFamily="34" charset="0"/>
                <a:cs typeface="Times New Roman" panose="02020603050405020304" pitchFamily="18" charset="0"/>
              </a:rPr>
              <a:t> Review of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 and Machine Learning in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Metabolic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latin typeface="Aptos" panose="020B0004020202020204" pitchFamily="34" charset="0"/>
                <a:ea typeface="Aptos" panose="020B0004020202020204" pitchFamily="34" charset="0"/>
                <a:cs typeface="Times New Roman" panose="02020603050405020304" pitchFamily="18" charset="0"/>
              </a:rPr>
              <a:t>Current</a:t>
            </a:r>
            <a:r>
              <a:rPr lang="it-IT" sz="1000" kern="100" dirty="0">
                <a:latin typeface="Aptos" panose="020B0004020202020204" pitchFamily="34" charset="0"/>
                <a:ea typeface="Aptos" panose="020B0004020202020204" pitchFamily="34" charset="0"/>
                <a:cs typeface="Times New Roman" panose="02020603050405020304" pitchFamily="18" charset="0"/>
              </a:rPr>
              <a:t> Status and Future </a:t>
            </a:r>
            <a:r>
              <a:rPr lang="it-IT" sz="1000" kern="100" dirty="0" err="1">
                <a:latin typeface="Aptos" panose="020B0004020202020204" pitchFamily="34" charset="0"/>
                <a:ea typeface="Aptos" panose="020B0004020202020204" pitchFamily="34" charset="0"/>
                <a:cs typeface="Times New Roman" panose="02020603050405020304" pitchFamily="18" charset="0"/>
              </a:rPr>
              <a:t>Perspectives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2021 Oct;31(10):4555-4563.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10.1007/s11695-021-05548-x. Epub 2021 Jul 15. PMID: 34264433.</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9. Van </a:t>
            </a:r>
            <a:r>
              <a:rPr lang="it-IT" sz="1000" kern="100" dirty="0" err="1">
                <a:latin typeface="Aptos" panose="020B0004020202020204" pitchFamily="34" charset="0"/>
                <a:ea typeface="Aptos" panose="020B0004020202020204" pitchFamily="34" charset="0"/>
                <a:cs typeface="Times New Roman" panose="02020603050405020304" pitchFamily="18" charset="0"/>
              </a:rPr>
              <a:t>Ede</a:t>
            </a:r>
            <a:r>
              <a:rPr lang="it-IT" sz="1000" kern="100" dirty="0">
                <a:latin typeface="Aptos" panose="020B0004020202020204" pitchFamily="34" charset="0"/>
                <a:ea typeface="Aptos" panose="020B0004020202020204" pitchFamily="34" charset="0"/>
                <a:cs typeface="Times New Roman" panose="02020603050405020304" pitchFamily="18" charset="0"/>
              </a:rPr>
              <a:t> ES, </a:t>
            </a:r>
            <a:r>
              <a:rPr lang="it-IT" sz="1000" kern="100" dirty="0" err="1">
                <a:latin typeface="Aptos" panose="020B0004020202020204" pitchFamily="34" charset="0"/>
                <a:ea typeface="Aptos" panose="020B0004020202020204" pitchFamily="34" charset="0"/>
                <a:cs typeface="Times New Roman" panose="02020603050405020304" pitchFamily="18" charset="0"/>
              </a:rPr>
              <a:t>Scheerhoorn</a:t>
            </a:r>
            <a:r>
              <a:rPr lang="it-IT" sz="1000" kern="100" dirty="0">
                <a:latin typeface="Aptos" panose="020B0004020202020204" pitchFamily="34" charset="0"/>
                <a:ea typeface="Aptos" panose="020B0004020202020204" pitchFamily="34" charset="0"/>
                <a:cs typeface="Times New Roman" panose="02020603050405020304" pitchFamily="18" charset="0"/>
              </a:rPr>
              <a:t> J, Bonomi AG, </a:t>
            </a:r>
            <a:r>
              <a:rPr lang="it-IT" sz="1000" kern="100" dirty="0" err="1">
                <a:latin typeface="Aptos" panose="020B0004020202020204" pitchFamily="34" charset="0"/>
                <a:ea typeface="Aptos" panose="020B0004020202020204" pitchFamily="34" charset="0"/>
                <a:cs typeface="Times New Roman" panose="02020603050405020304" pitchFamily="18" charset="0"/>
              </a:rPr>
              <a:t>Buise</a:t>
            </a:r>
            <a:r>
              <a:rPr lang="it-IT" sz="1000" kern="100" dirty="0">
                <a:latin typeface="Aptos" panose="020B0004020202020204" pitchFamily="34" charset="0"/>
                <a:ea typeface="Aptos" panose="020B0004020202020204" pitchFamily="34" charset="0"/>
                <a:cs typeface="Times New Roman" panose="02020603050405020304" pitchFamily="18" charset="0"/>
              </a:rPr>
              <a:t> MP, </a:t>
            </a:r>
            <a:r>
              <a:rPr lang="it-IT" sz="1000" kern="100" dirty="0" err="1">
                <a:latin typeface="Aptos" panose="020B0004020202020204" pitchFamily="34" charset="0"/>
                <a:ea typeface="Aptos" panose="020B0004020202020204" pitchFamily="34" charset="0"/>
                <a:cs typeface="Times New Roman" panose="02020603050405020304" pitchFamily="18" charset="0"/>
              </a:rPr>
              <a:t>Bouwman</a:t>
            </a:r>
            <a:r>
              <a:rPr lang="it-IT" sz="1000" kern="100" dirty="0">
                <a:latin typeface="Aptos" panose="020B0004020202020204" pitchFamily="34" charset="0"/>
                <a:ea typeface="Aptos" panose="020B0004020202020204" pitchFamily="34" charset="0"/>
                <a:cs typeface="Times New Roman" panose="02020603050405020304" pitchFamily="18" charset="0"/>
              </a:rPr>
              <a:t> RA, </a:t>
            </a:r>
            <a:r>
              <a:rPr lang="it-IT" sz="1000" kern="100" dirty="0" err="1">
                <a:latin typeface="Aptos" panose="020B0004020202020204" pitchFamily="34" charset="0"/>
                <a:ea typeface="Aptos" panose="020B0004020202020204" pitchFamily="34" charset="0"/>
                <a:cs typeface="Times New Roman" panose="02020603050405020304" pitchFamily="18" charset="0"/>
              </a:rPr>
              <a:t>Nienhuijs</a:t>
            </a:r>
            <a:r>
              <a:rPr lang="it-IT" sz="1000" kern="100" dirty="0">
                <a:latin typeface="Aptos" panose="020B0004020202020204" pitchFamily="34" charset="0"/>
                <a:ea typeface="Aptos" panose="020B0004020202020204" pitchFamily="34" charset="0"/>
                <a:cs typeface="Times New Roman" panose="02020603050405020304" pitchFamily="18" charset="0"/>
              </a:rPr>
              <a:t> SW. </a:t>
            </a:r>
            <a:r>
              <a:rPr lang="it-IT" sz="1000" kern="100" dirty="0" err="1">
                <a:latin typeface="Aptos" panose="020B0004020202020204" pitchFamily="34" charset="0"/>
                <a:ea typeface="Aptos" panose="020B0004020202020204" pitchFamily="34" charset="0"/>
                <a:cs typeface="Times New Roman" panose="02020603050405020304" pitchFamily="18" charset="0"/>
              </a:rPr>
              <a:t>Continuous</a:t>
            </a:r>
            <a:r>
              <a:rPr lang="it-IT" sz="1000" kern="100" dirty="0">
                <a:latin typeface="Aptos" panose="020B0004020202020204" pitchFamily="34" charset="0"/>
                <a:ea typeface="Aptos" panose="020B0004020202020204" pitchFamily="34" charset="0"/>
                <a:cs typeface="Times New Roman" panose="02020603050405020304" pitchFamily="18" charset="0"/>
              </a:rPr>
              <a:t> remote monitoring in post-</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latin typeface="Aptos" panose="020B0004020202020204" pitchFamily="34" charset="0"/>
                <a:ea typeface="Aptos" panose="020B0004020202020204" pitchFamily="34" charset="0"/>
                <a:cs typeface="Times New Roman" panose="02020603050405020304" pitchFamily="18" charset="0"/>
              </a:rPr>
              <a:t>patients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development</a:t>
            </a:r>
            <a:r>
              <a:rPr lang="it-IT" sz="1000" kern="100" dirty="0">
                <a:latin typeface="Aptos" panose="020B0004020202020204" pitchFamily="34" charset="0"/>
                <a:ea typeface="Aptos" panose="020B0004020202020204" pitchFamily="34" charset="0"/>
                <a:cs typeface="Times New Roman" panose="02020603050405020304" pitchFamily="18" charset="0"/>
              </a:rPr>
              <a:t> of an </a:t>
            </a:r>
            <a:r>
              <a:rPr lang="it-IT" sz="1000" kern="100" dirty="0" err="1">
                <a:latin typeface="Aptos" panose="020B0004020202020204" pitchFamily="34" charset="0"/>
                <a:ea typeface="Aptos" panose="020B0004020202020204" pitchFamily="34" charset="0"/>
                <a:cs typeface="Times New Roman" panose="02020603050405020304" pitchFamily="18" charset="0"/>
              </a:rPr>
              <a:t>early</a:t>
            </a:r>
            <a:r>
              <a:rPr lang="it-IT" sz="1000" kern="100" dirty="0">
                <a:latin typeface="Aptos" panose="020B0004020202020204" pitchFamily="34" charset="0"/>
                <a:ea typeface="Aptos" panose="020B0004020202020204" pitchFamily="34" charset="0"/>
                <a:cs typeface="Times New Roman" panose="02020603050405020304" pitchFamily="18" charset="0"/>
              </a:rPr>
              <a:t> warning </a:t>
            </a:r>
            <a:r>
              <a:rPr lang="it-IT" sz="1000" kern="100" dirty="0" err="1">
                <a:latin typeface="Aptos" panose="020B0004020202020204" pitchFamily="34" charset="0"/>
                <a:ea typeface="Aptos" panose="020B0004020202020204" pitchFamily="34" charset="0"/>
                <a:cs typeface="Times New Roman" panose="02020603050405020304" pitchFamily="18" charset="0"/>
              </a:rPr>
              <a:t>protocol</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Relat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Dis</a:t>
            </a:r>
            <a:r>
              <a:rPr lang="it-IT" sz="1000" kern="100" dirty="0">
                <a:latin typeface="Aptos" panose="020B0004020202020204" pitchFamily="34" charset="0"/>
                <a:ea typeface="Aptos" panose="020B0004020202020204" pitchFamily="34" charset="0"/>
                <a:cs typeface="Times New Roman" panose="02020603050405020304" pitchFamily="18" charset="0"/>
              </a:rPr>
              <a:t>. 2022 Nov;18(11):1298-1303.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10.1016/j.soard.2022.06.018. Epub 2022 </a:t>
            </a:r>
            <a:r>
              <a:rPr lang="it-IT" sz="1000" kern="100" dirty="0" err="1">
                <a:latin typeface="Aptos" panose="020B0004020202020204" pitchFamily="34" charset="0"/>
                <a:ea typeface="Aptos" panose="020B0004020202020204" pitchFamily="34" charset="0"/>
                <a:cs typeface="Times New Roman" panose="02020603050405020304" pitchFamily="18" charset="0"/>
              </a:rPr>
              <a:t>Jun</a:t>
            </a:r>
            <a:r>
              <a:rPr lang="it-IT" sz="1000" kern="100" dirty="0">
                <a:latin typeface="Aptos" panose="020B0004020202020204" pitchFamily="34" charset="0"/>
                <a:ea typeface="Aptos" panose="020B0004020202020204" pitchFamily="34" charset="0"/>
                <a:cs typeface="Times New Roman" panose="02020603050405020304" pitchFamily="18" charset="0"/>
              </a:rPr>
              <a:t> 21. PMID: 35850957.</a:t>
            </a:r>
          </a:p>
        </p:txBody>
      </p:sp>
      <p:cxnSp>
        <p:nvCxnSpPr>
          <p:cNvPr id="5" name="Connettore diritto 4">
            <a:extLst>
              <a:ext uri="{FF2B5EF4-FFF2-40B4-BE49-F238E27FC236}">
                <a16:creationId xmlns:a16="http://schemas.microsoft.com/office/drawing/2014/main" id="{346D6CEB-F205-19DC-5D87-FAB6398077DE}"/>
              </a:ext>
            </a:extLst>
          </p:cNvPr>
          <p:cNvCxnSpPr>
            <a:cxnSpLocks/>
          </p:cNvCxnSpPr>
          <p:nvPr/>
        </p:nvCxnSpPr>
        <p:spPr>
          <a:xfrm>
            <a:off x="4485792" y="691382"/>
            <a:ext cx="0" cy="3866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805A55CC-16E7-25BE-EE0F-A15FDF709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2446033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F7B93-722C-ED8A-FA50-E9B68C1C4EBD}"/>
            </a:ext>
          </a:extLst>
        </p:cNvPr>
        <p:cNvGrpSpPr/>
        <p:nvPr/>
      </p:nvGrpSpPr>
      <p:grpSpPr>
        <a:xfrm>
          <a:off x="0" y="0"/>
          <a:ext cx="0" cy="0"/>
          <a:chOff x="0" y="0"/>
          <a:chExt cx="0" cy="0"/>
        </a:xfrm>
      </p:grpSpPr>
      <p:sp>
        <p:nvSpPr>
          <p:cNvPr id="196" name="PlaceHolder 2">
            <a:extLst>
              <a:ext uri="{FF2B5EF4-FFF2-40B4-BE49-F238E27FC236}">
                <a16:creationId xmlns:a16="http://schemas.microsoft.com/office/drawing/2014/main" id="{96374DEE-53D4-4877-78B2-DC9F8B20B112}"/>
              </a:ext>
            </a:extLst>
          </p:cNvPr>
          <p:cNvSpPr>
            <a:spLocks noGrp="1"/>
          </p:cNvSpPr>
          <p:nvPr>
            <p:ph/>
          </p:nvPr>
        </p:nvSpPr>
        <p:spPr>
          <a:xfrm>
            <a:off x="-105510" y="626796"/>
            <a:ext cx="4502092" cy="726668"/>
          </a:xfrm>
          <a:prstGeom prst="rect">
            <a:avLst/>
          </a:prstGeom>
          <a:noFill/>
          <a:ln w="0">
            <a:noFill/>
          </a:ln>
        </p:spPr>
        <p:txBody>
          <a:bodyPr lIns="91440" tIns="91440" rIns="91440" bIns="91440" anchor="t">
            <a:noAutofit/>
          </a:bodyPr>
          <a:lstStyle/>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10.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Enodien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B, Taha-</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Mehlitz</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 Saad B, Nasser M, Frey DM, Taha A. The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development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of machine learning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Front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2023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Feb</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24;10:1102711.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10.3389/fsurg.2023.1102711.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Erratum</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 Front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2023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Apr</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04;10:1186466.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10.3389/fsurg.2023.1186466. PMID: 36911599; PMCID: PMC9998495.</a:t>
            </a:r>
          </a:p>
          <a:p>
            <a:pPr indent="0">
              <a:lnSpc>
                <a:spcPct val="100000"/>
              </a:lnSpc>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11. </a:t>
            </a:r>
            <a:r>
              <a:rPr lang="it-IT" sz="1000" kern="100" dirty="0" err="1">
                <a:latin typeface="Aptos" panose="020B0004020202020204" pitchFamily="34" charset="0"/>
                <a:ea typeface="Aptos" panose="020B0004020202020204" pitchFamily="34" charset="0"/>
                <a:cs typeface="Times New Roman" panose="02020603050405020304" pitchFamily="18" charset="0"/>
              </a:rPr>
              <a:t>Hsu</a:t>
            </a:r>
            <a:r>
              <a:rPr lang="it-IT" sz="1000" kern="100" dirty="0">
                <a:latin typeface="Aptos" panose="020B0004020202020204" pitchFamily="34" charset="0"/>
                <a:ea typeface="Aptos" panose="020B0004020202020204" pitchFamily="34" charset="0"/>
                <a:cs typeface="Times New Roman" panose="02020603050405020304" pitchFamily="18" charset="0"/>
              </a:rPr>
              <a:t> JL, Chen KA, Butler LR, </a:t>
            </a:r>
            <a:r>
              <a:rPr lang="it-IT" sz="1000" kern="100" dirty="0" err="1">
                <a:latin typeface="Aptos" panose="020B0004020202020204" pitchFamily="34" charset="0"/>
                <a:ea typeface="Aptos" panose="020B0004020202020204" pitchFamily="34" charset="0"/>
                <a:cs typeface="Times New Roman" panose="02020603050405020304" pitchFamily="18" charset="0"/>
              </a:rPr>
              <a:t>Bahraini</a:t>
            </a:r>
            <a:r>
              <a:rPr lang="it-IT" sz="1000" kern="100" dirty="0">
                <a:latin typeface="Aptos" panose="020B0004020202020204" pitchFamily="34" charset="0"/>
                <a:ea typeface="Aptos" panose="020B0004020202020204" pitchFamily="34" charset="0"/>
                <a:cs typeface="Times New Roman" panose="02020603050405020304" pitchFamily="18" charset="0"/>
              </a:rPr>
              <a:t> A, </a:t>
            </a:r>
            <a:r>
              <a:rPr lang="it-IT" sz="1000" kern="100" dirty="0" err="1">
                <a:latin typeface="Aptos" panose="020B0004020202020204" pitchFamily="34" charset="0"/>
                <a:ea typeface="Aptos" panose="020B0004020202020204" pitchFamily="34" charset="0"/>
                <a:cs typeface="Times New Roman" panose="02020603050405020304" pitchFamily="18" charset="0"/>
              </a:rPr>
              <a:t>Kapadia</a:t>
            </a:r>
            <a:r>
              <a:rPr lang="it-IT" sz="1000" kern="100" dirty="0">
                <a:latin typeface="Aptos" panose="020B0004020202020204" pitchFamily="34" charset="0"/>
                <a:ea typeface="Aptos" panose="020B0004020202020204" pitchFamily="34" charset="0"/>
                <a:cs typeface="Times New Roman" panose="02020603050405020304" pitchFamily="18" charset="0"/>
              </a:rPr>
              <a:t> MR, Gomez SM, Farrell TM. Application of machine learning to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postoperative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gastrointestinal</a:t>
            </a:r>
            <a:r>
              <a:rPr lang="it-IT" sz="1000" kern="100" dirty="0">
                <a:latin typeface="Aptos" panose="020B0004020202020204" pitchFamily="34" charset="0"/>
                <a:ea typeface="Aptos" panose="020B0004020202020204" pitchFamily="34" charset="0"/>
                <a:cs typeface="Times New Roman" panose="02020603050405020304" pitchFamily="18" charset="0"/>
              </a:rPr>
              <a:t> bleed in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Endosc</a:t>
            </a:r>
            <a:r>
              <a:rPr lang="it-IT" sz="1000" kern="100" dirty="0">
                <a:latin typeface="Aptos" panose="020B0004020202020204" pitchFamily="34" charset="0"/>
                <a:ea typeface="Aptos" panose="020B0004020202020204" pitchFamily="34" charset="0"/>
                <a:cs typeface="Times New Roman" panose="02020603050405020304" pitchFamily="18" charset="0"/>
              </a:rPr>
              <a:t>. 2023 Sep;37(9):7121-7127.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10.1007/s00464-023-10156-0. Epub 2023 </a:t>
            </a:r>
            <a:r>
              <a:rPr lang="it-IT" sz="1000" kern="100" dirty="0" err="1">
                <a:latin typeface="Aptos" panose="020B0004020202020204" pitchFamily="34" charset="0"/>
                <a:ea typeface="Aptos" panose="020B0004020202020204" pitchFamily="34" charset="0"/>
                <a:cs typeface="Times New Roman" panose="02020603050405020304" pitchFamily="18" charset="0"/>
              </a:rPr>
              <a:t>Jun</a:t>
            </a:r>
            <a:r>
              <a:rPr lang="it-IT" sz="1000" kern="100" dirty="0">
                <a:latin typeface="Aptos" panose="020B0004020202020204" pitchFamily="34" charset="0"/>
                <a:ea typeface="Aptos" panose="020B0004020202020204" pitchFamily="34" charset="0"/>
                <a:cs typeface="Times New Roman" panose="02020603050405020304" pitchFamily="18" charset="0"/>
              </a:rPr>
              <a:t> 13. PMID: 37311893.</a:t>
            </a:r>
          </a:p>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12. Vannucci M,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Niyishaka</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P, Collins T, Rodríguez-Luna MR, Mascagni P,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Hostettler</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Marescaux</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J, Perretta S. Machine learning models to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predict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success of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endoscopic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sleeve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gastroplasty</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using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total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excess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weight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loss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percent</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achievement: a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multicentre</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study.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Endosc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2024 Jan;38(1):229-239.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10.1007/s00464-023-10520-0. Epub 2023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Nov</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16. PMID: 37973639; PMCID: PMC10776503.</a:t>
            </a:r>
          </a:p>
          <a:p>
            <a:pPr indent="0">
              <a:lnSpc>
                <a:spcPct val="100000"/>
              </a:lnSpc>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13. Ochs V, </a:t>
            </a:r>
            <a:r>
              <a:rPr lang="it-IT" sz="1000" kern="100" dirty="0" err="1">
                <a:latin typeface="Aptos" panose="020B0004020202020204" pitchFamily="34" charset="0"/>
                <a:ea typeface="Aptos" panose="020B0004020202020204" pitchFamily="34" charset="0"/>
                <a:cs typeface="Times New Roman" panose="02020603050405020304" pitchFamily="18" charset="0"/>
              </a:rPr>
              <a:t>Tobler</a:t>
            </a:r>
            <a:r>
              <a:rPr lang="it-IT" sz="1000" kern="100" dirty="0">
                <a:latin typeface="Aptos" panose="020B0004020202020204" pitchFamily="34" charset="0"/>
                <a:ea typeface="Aptos" panose="020B0004020202020204" pitchFamily="34" charset="0"/>
                <a:cs typeface="Times New Roman" panose="02020603050405020304" pitchFamily="18" charset="0"/>
              </a:rPr>
              <a:t> A, </a:t>
            </a:r>
            <a:r>
              <a:rPr lang="it-IT" sz="1000" kern="100" dirty="0" err="1">
                <a:latin typeface="Aptos" panose="020B0004020202020204" pitchFamily="34" charset="0"/>
                <a:ea typeface="Aptos" panose="020B0004020202020204" pitchFamily="34" charset="0"/>
                <a:cs typeface="Times New Roman" panose="02020603050405020304" pitchFamily="18" charset="0"/>
              </a:rPr>
              <a:t>Wolleb</a:t>
            </a:r>
            <a:r>
              <a:rPr lang="it-IT" sz="1000" kern="100" dirty="0">
                <a:latin typeface="Aptos" panose="020B0004020202020204" pitchFamily="34" charset="0"/>
                <a:ea typeface="Aptos" panose="020B0004020202020204" pitchFamily="34" charset="0"/>
                <a:cs typeface="Times New Roman" panose="02020603050405020304" pitchFamily="18" charset="0"/>
              </a:rPr>
              <a:t> J, </a:t>
            </a:r>
            <a:r>
              <a:rPr lang="it-IT" sz="1000" kern="100" dirty="0" err="1">
                <a:latin typeface="Aptos" panose="020B0004020202020204" pitchFamily="34" charset="0"/>
                <a:ea typeface="Aptos" panose="020B0004020202020204" pitchFamily="34" charset="0"/>
                <a:cs typeface="Times New Roman" panose="02020603050405020304" pitchFamily="18" charset="0"/>
              </a:rPr>
              <a:t>Bieder</a:t>
            </a:r>
            <a:r>
              <a:rPr lang="it-IT" sz="1000" kern="100" dirty="0">
                <a:latin typeface="Aptos" panose="020B0004020202020204" pitchFamily="34" charset="0"/>
                <a:ea typeface="Aptos" panose="020B0004020202020204" pitchFamily="34" charset="0"/>
                <a:cs typeface="Times New Roman" panose="02020603050405020304" pitchFamily="18" charset="0"/>
              </a:rPr>
              <a:t> F, Saad B, </a:t>
            </a:r>
            <a:r>
              <a:rPr lang="it-IT" sz="1000" kern="100" dirty="0" err="1">
                <a:latin typeface="Aptos" panose="020B0004020202020204" pitchFamily="34" charset="0"/>
                <a:ea typeface="Aptos" panose="020B0004020202020204" pitchFamily="34" charset="0"/>
                <a:cs typeface="Times New Roman" panose="02020603050405020304" pitchFamily="18" charset="0"/>
              </a:rPr>
              <a:t>Enodien</a:t>
            </a:r>
            <a:r>
              <a:rPr lang="it-IT" sz="1000" kern="100" dirty="0">
                <a:latin typeface="Aptos" panose="020B0004020202020204" pitchFamily="34" charset="0"/>
                <a:ea typeface="Aptos" panose="020B0004020202020204" pitchFamily="34" charset="0"/>
                <a:cs typeface="Times New Roman" panose="02020603050405020304" pitchFamily="18" charset="0"/>
              </a:rPr>
              <a:t> B, Fischer LE, </a:t>
            </a:r>
            <a:r>
              <a:rPr lang="it-IT" sz="1000" kern="100" dirty="0" err="1">
                <a:latin typeface="Aptos" panose="020B0004020202020204" pitchFamily="34" charset="0"/>
                <a:ea typeface="Aptos" panose="020B0004020202020204" pitchFamily="34" charset="0"/>
                <a:cs typeface="Times New Roman" panose="02020603050405020304" pitchFamily="18" charset="0"/>
              </a:rPr>
              <a:t>Honaker</a:t>
            </a:r>
            <a:r>
              <a:rPr lang="it-IT" sz="1000" kern="100" dirty="0">
                <a:latin typeface="Aptos" panose="020B0004020202020204" pitchFamily="34" charset="0"/>
                <a:ea typeface="Aptos" panose="020B0004020202020204" pitchFamily="34" charset="0"/>
                <a:cs typeface="Times New Roman" panose="02020603050405020304" pitchFamily="18" charset="0"/>
              </a:rPr>
              <a:t> MD, </a:t>
            </a:r>
            <a:r>
              <a:rPr lang="it-IT" sz="1000" kern="100" dirty="0" err="1">
                <a:latin typeface="Aptos" panose="020B0004020202020204" pitchFamily="34" charset="0"/>
                <a:ea typeface="Aptos" panose="020B0004020202020204" pitchFamily="34" charset="0"/>
                <a:cs typeface="Times New Roman" panose="02020603050405020304" pitchFamily="18" charset="0"/>
              </a:rPr>
              <a:t>Drews</a:t>
            </a:r>
            <a:r>
              <a:rPr lang="it-IT" sz="1000" kern="100" dirty="0">
                <a:latin typeface="Aptos" panose="020B0004020202020204" pitchFamily="34" charset="0"/>
                <a:ea typeface="Aptos" panose="020B0004020202020204" pitchFamily="34" charset="0"/>
                <a:cs typeface="Times New Roman" panose="02020603050405020304" pitchFamily="18" charset="0"/>
              </a:rPr>
              <a:t> S, </a:t>
            </a:r>
            <a:r>
              <a:rPr lang="it-IT" sz="1000" kern="100" dirty="0" err="1">
                <a:latin typeface="Aptos" panose="020B0004020202020204" pitchFamily="34" charset="0"/>
                <a:ea typeface="Aptos" panose="020B0004020202020204" pitchFamily="34" charset="0"/>
                <a:cs typeface="Times New Roman" panose="02020603050405020304" pitchFamily="18" charset="0"/>
              </a:rPr>
              <a:t>Rosenblum</a:t>
            </a:r>
            <a:r>
              <a:rPr lang="it-IT" sz="1000" kern="100" dirty="0">
                <a:latin typeface="Aptos" panose="020B0004020202020204" pitchFamily="34" charset="0"/>
                <a:ea typeface="Aptos" panose="020B0004020202020204" pitchFamily="34" charset="0"/>
                <a:cs typeface="Times New Roman" panose="02020603050405020304" pitchFamily="18" charset="0"/>
              </a:rPr>
              <a:t> I, Stoll R, Probst P, Müller MK, </a:t>
            </a:r>
            <a:r>
              <a:rPr lang="it-IT" sz="1000" kern="100" dirty="0" err="1">
                <a:latin typeface="Aptos" panose="020B0004020202020204" pitchFamily="34" charset="0"/>
                <a:ea typeface="Aptos" panose="020B0004020202020204" pitchFamily="34" charset="0"/>
                <a:cs typeface="Times New Roman" panose="02020603050405020304" pitchFamily="18" charset="0"/>
              </a:rPr>
              <a:t>Lavanchy</a:t>
            </a:r>
            <a:r>
              <a:rPr lang="it-IT" sz="1000" kern="100" dirty="0">
                <a:latin typeface="Aptos" panose="020B0004020202020204" pitchFamily="34" charset="0"/>
                <a:ea typeface="Aptos" panose="020B0004020202020204" pitchFamily="34" charset="0"/>
                <a:cs typeface="Times New Roman" panose="02020603050405020304" pitchFamily="18" charset="0"/>
              </a:rPr>
              <a:t> JL, Taha-</a:t>
            </a:r>
            <a:r>
              <a:rPr lang="it-IT" sz="1000" kern="100" dirty="0" err="1">
                <a:latin typeface="Aptos" panose="020B0004020202020204" pitchFamily="34" charset="0"/>
                <a:ea typeface="Aptos" panose="020B0004020202020204" pitchFamily="34" charset="0"/>
                <a:cs typeface="Times New Roman" panose="02020603050405020304" pitchFamily="18" charset="0"/>
              </a:rPr>
              <a:t>Mehlitz</a:t>
            </a:r>
            <a:r>
              <a:rPr lang="it-IT" sz="1000" kern="100" dirty="0">
                <a:latin typeface="Aptos" panose="020B0004020202020204" pitchFamily="34" charset="0"/>
                <a:ea typeface="Aptos" panose="020B0004020202020204" pitchFamily="34" charset="0"/>
                <a:cs typeface="Times New Roman" panose="02020603050405020304" pitchFamily="18" charset="0"/>
              </a:rPr>
              <a:t> S, Müller BP, Rosenberg R, Frey DM, Cattin PC, Taha A. Development of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predictive</a:t>
            </a:r>
            <a:r>
              <a:rPr lang="it-IT" sz="1000" kern="100" dirty="0">
                <a:latin typeface="Aptos" panose="020B0004020202020204" pitchFamily="34" charset="0"/>
                <a:ea typeface="Aptos" panose="020B0004020202020204" pitchFamily="34" charset="0"/>
                <a:cs typeface="Times New Roman" panose="02020603050405020304" pitchFamily="18" charset="0"/>
              </a:rPr>
              <a:t> model for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predicting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postoperative</a:t>
            </a:r>
            <a:r>
              <a:rPr lang="it-IT" sz="1000" kern="100" dirty="0">
                <a:latin typeface="Aptos" panose="020B0004020202020204" pitchFamily="34" charset="0"/>
                <a:ea typeface="Aptos" panose="020B0004020202020204" pitchFamily="34" charset="0"/>
                <a:cs typeface="Times New Roman" panose="02020603050405020304" pitchFamily="18" charset="0"/>
              </a:rPr>
              <a:t> BMI and </a:t>
            </a:r>
            <a:r>
              <a:rPr lang="it-IT" sz="1000" kern="100" dirty="0" err="1">
                <a:latin typeface="Aptos" panose="020B0004020202020204" pitchFamily="34" charset="0"/>
                <a:ea typeface="Aptos" panose="020B0004020202020204" pitchFamily="34" charset="0"/>
                <a:cs typeface="Times New Roman" panose="02020603050405020304" pitchFamily="18" charset="0"/>
              </a:rPr>
              <a:t>optimize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 single center pilot study.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Relat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Dis</a:t>
            </a:r>
            <a:r>
              <a:rPr lang="it-IT" sz="1000" kern="100" dirty="0">
                <a:latin typeface="Aptos" panose="020B0004020202020204" pitchFamily="34" charset="0"/>
                <a:ea typeface="Aptos" panose="020B0004020202020204" pitchFamily="34" charset="0"/>
                <a:cs typeface="Times New Roman" panose="02020603050405020304" pitchFamily="18" charset="0"/>
              </a:rPr>
              <a:t>. 2024 Dec;20(12):1234-1243.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10.1016/j.soard.2024.06.012. Epub 2024 Jul 8. PMID: 39117560.</a:t>
            </a:r>
            <a:endParaRPr lang="it-IT"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PlaceHolder 2">
            <a:extLst>
              <a:ext uri="{FF2B5EF4-FFF2-40B4-BE49-F238E27FC236}">
                <a16:creationId xmlns:a16="http://schemas.microsoft.com/office/drawing/2014/main" id="{A56E3DBF-1420-7BE4-F047-8A494DDD09B7}"/>
              </a:ext>
            </a:extLst>
          </p:cNvPr>
          <p:cNvSpPr txBox="1">
            <a:spLocks/>
          </p:cNvSpPr>
          <p:nvPr/>
        </p:nvSpPr>
        <p:spPr>
          <a:xfrm>
            <a:off x="4485792" y="653263"/>
            <a:ext cx="4502092" cy="3971674"/>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14. </a:t>
            </a:r>
            <a:r>
              <a:rPr lang="it-IT" sz="1000" kern="100" dirty="0" err="1">
                <a:latin typeface="Aptos" panose="020B0004020202020204" pitchFamily="34" charset="0"/>
                <a:ea typeface="Aptos" panose="020B0004020202020204" pitchFamily="34" charset="0"/>
                <a:cs typeface="Times New Roman" panose="02020603050405020304" pitchFamily="18" charset="0"/>
              </a:rPr>
              <a:t>Mess</a:t>
            </a:r>
            <a:r>
              <a:rPr lang="it-IT" sz="1000" kern="100" dirty="0">
                <a:latin typeface="Aptos" panose="020B0004020202020204" pitchFamily="34" charset="0"/>
                <a:ea typeface="Aptos" panose="020B0004020202020204" pitchFamily="34" charset="0"/>
                <a:cs typeface="Times New Roman" panose="02020603050405020304" pitchFamily="18" charset="0"/>
              </a:rPr>
              <a:t> SA, Mackey AJ, </a:t>
            </a:r>
            <a:r>
              <a:rPr lang="it-IT" sz="1000" kern="100" dirty="0" err="1">
                <a:latin typeface="Aptos" panose="020B0004020202020204" pitchFamily="34" charset="0"/>
                <a:ea typeface="Aptos" panose="020B0004020202020204" pitchFamily="34" charset="0"/>
                <a:cs typeface="Times New Roman" panose="02020603050405020304" pitchFamily="18" charset="0"/>
              </a:rPr>
              <a:t>Yarowsky</a:t>
            </a:r>
            <a:r>
              <a:rPr lang="it-IT" sz="1000" kern="100" dirty="0">
                <a:latin typeface="Aptos" panose="020B0004020202020204" pitchFamily="34" charset="0"/>
                <a:ea typeface="Aptos" panose="020B0004020202020204" pitchFamily="34" charset="0"/>
                <a:cs typeface="Times New Roman" panose="02020603050405020304" pitchFamily="18" charset="0"/>
              </a:rPr>
              <a:t> DE.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 Scribe and Large Language Model Technology in Healthcare </a:t>
            </a:r>
            <a:r>
              <a:rPr lang="it-IT" sz="1000" kern="100" dirty="0" err="1">
                <a:latin typeface="Aptos" panose="020B0004020202020204" pitchFamily="34" charset="0"/>
                <a:ea typeface="Aptos" panose="020B0004020202020204" pitchFamily="34" charset="0"/>
                <a:cs typeface="Times New Roman" panose="02020603050405020304" pitchFamily="18" charset="0"/>
              </a:rPr>
              <a:t>Documentation</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Advantages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Limitations</a:t>
            </a:r>
            <a:r>
              <a:rPr lang="it-IT" sz="1000" kern="100" dirty="0">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Recommendations</a:t>
            </a:r>
            <a:r>
              <a:rPr lang="it-IT" sz="1000" kern="100" dirty="0">
                <a:latin typeface="Aptos" panose="020B0004020202020204" pitchFamily="34" charset="0"/>
                <a:ea typeface="Aptos" panose="020B0004020202020204" pitchFamily="34" charset="0"/>
                <a:cs typeface="Times New Roman" panose="02020603050405020304" pitchFamily="18" charset="0"/>
              </a:rPr>
              <a:t>. Plast </a:t>
            </a:r>
            <a:r>
              <a:rPr lang="it-IT" sz="1000" kern="100" dirty="0" err="1">
                <a:latin typeface="Aptos" panose="020B0004020202020204" pitchFamily="34" charset="0"/>
                <a:ea typeface="Aptos" panose="020B0004020202020204" pitchFamily="34" charset="0"/>
                <a:cs typeface="Times New Roman" panose="02020603050405020304" pitchFamily="18" charset="0"/>
              </a:rPr>
              <a:t>Reconstr</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Glob</a:t>
            </a:r>
            <a:r>
              <a:rPr lang="it-IT" sz="1000" kern="100" dirty="0">
                <a:latin typeface="Aptos" panose="020B0004020202020204" pitchFamily="34" charset="0"/>
                <a:ea typeface="Aptos" panose="020B0004020202020204" pitchFamily="34" charset="0"/>
                <a:cs typeface="Times New Roman" panose="02020603050405020304" pitchFamily="18" charset="0"/>
              </a:rPr>
              <a:t> Open. 2025 </a:t>
            </a:r>
            <a:r>
              <a:rPr lang="it-IT" sz="1000" kern="100" dirty="0" err="1">
                <a:latin typeface="Aptos" panose="020B0004020202020204" pitchFamily="34" charset="0"/>
                <a:ea typeface="Aptos" panose="020B0004020202020204" pitchFamily="34" charset="0"/>
                <a:cs typeface="Times New Roman" panose="02020603050405020304" pitchFamily="18" charset="0"/>
              </a:rPr>
              <a:t>Jan</a:t>
            </a:r>
            <a:r>
              <a:rPr lang="it-IT" sz="1000" kern="100" dirty="0">
                <a:latin typeface="Aptos" panose="020B0004020202020204" pitchFamily="34" charset="0"/>
                <a:ea typeface="Aptos" panose="020B0004020202020204" pitchFamily="34" charset="0"/>
                <a:cs typeface="Times New Roman" panose="02020603050405020304" pitchFamily="18" charset="0"/>
              </a:rPr>
              <a:t> 16;13(1):e6450.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10.1097/GOX.0000000000006450. PMID: 39823022; PMCID: PMC11737491.</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15. Farinella E, </a:t>
            </a:r>
            <a:r>
              <a:rPr lang="it-IT" sz="1000" kern="100" dirty="0" err="1">
                <a:latin typeface="Aptos" panose="020B0004020202020204" pitchFamily="34" charset="0"/>
                <a:ea typeface="Aptos" panose="020B0004020202020204" pitchFamily="34" charset="0"/>
                <a:cs typeface="Times New Roman" panose="02020603050405020304" pitchFamily="18" charset="0"/>
              </a:rPr>
              <a:t>Koliakos</a:t>
            </a:r>
            <a:r>
              <a:rPr lang="it-IT" sz="1000" kern="100" dirty="0">
                <a:latin typeface="Aptos" panose="020B0004020202020204" pitchFamily="34" charset="0"/>
                <a:ea typeface="Aptos" panose="020B0004020202020204" pitchFamily="34" charset="0"/>
                <a:cs typeface="Times New Roman" panose="02020603050405020304" pitchFamily="18" charset="0"/>
              </a:rPr>
              <a:t> N, </a:t>
            </a:r>
            <a:r>
              <a:rPr lang="it-IT" sz="1000" kern="100" dirty="0" err="1">
                <a:latin typeface="Aptos" panose="020B0004020202020204" pitchFamily="34" charset="0"/>
                <a:ea typeface="Aptos" panose="020B0004020202020204" pitchFamily="34" charset="0"/>
                <a:cs typeface="Times New Roman" panose="02020603050405020304" pitchFamily="18" charset="0"/>
              </a:rPr>
              <a:t>Papakonstantinou</a:t>
            </a:r>
            <a:r>
              <a:rPr lang="it-IT" sz="1000" kern="100" dirty="0">
                <a:latin typeface="Aptos" panose="020B0004020202020204" pitchFamily="34" charset="0"/>
                <a:ea typeface="Aptos" panose="020B0004020202020204" pitchFamily="34" charset="0"/>
                <a:cs typeface="Times New Roman" panose="02020603050405020304" pitchFamily="18" charset="0"/>
              </a:rPr>
              <a:t> D, Breuer N, Pau L, </a:t>
            </a:r>
            <a:r>
              <a:rPr lang="it-IT" sz="1000" kern="100" dirty="0" err="1">
                <a:latin typeface="Aptos" panose="020B0004020202020204" pitchFamily="34" charset="0"/>
                <a:ea typeface="Aptos" panose="020B0004020202020204" pitchFamily="34" charset="0"/>
                <a:cs typeface="Times New Roman" panose="02020603050405020304" pitchFamily="18" charset="0"/>
              </a:rPr>
              <a:t>Poras</a:t>
            </a:r>
            <a:r>
              <a:rPr lang="it-IT" sz="1000" kern="100" dirty="0">
                <a:latin typeface="Aptos" panose="020B0004020202020204" pitchFamily="34" charset="0"/>
                <a:ea typeface="Aptos" panose="020B0004020202020204" pitchFamily="34" charset="0"/>
                <a:cs typeface="Times New Roman" panose="02020603050405020304" pitchFamily="18" charset="0"/>
              </a:rPr>
              <a:t> M, Maréchal MT, Briganti G. The </a:t>
            </a:r>
            <a:r>
              <a:rPr lang="it-IT" sz="1000" kern="100" dirty="0" err="1">
                <a:latin typeface="Aptos" panose="020B0004020202020204" pitchFamily="34" charset="0"/>
                <a:ea typeface="Aptos" panose="020B0004020202020204" pitchFamily="34" charset="0"/>
                <a:cs typeface="Times New Roman" panose="02020603050405020304" pitchFamily="18" charset="0"/>
              </a:rPr>
              <a:t>Utilisation</a:t>
            </a:r>
            <a:r>
              <a:rPr lang="it-IT" sz="1000" kern="100" dirty="0">
                <a:latin typeface="Aptos" panose="020B0004020202020204" pitchFamily="34" charset="0"/>
                <a:ea typeface="Aptos" panose="020B0004020202020204" pitchFamily="34" charset="0"/>
                <a:cs typeface="Times New Roman" panose="02020603050405020304" pitchFamily="18" charset="0"/>
              </a:rPr>
              <a:t> of Digital Applications for </a:t>
            </a:r>
            <a:r>
              <a:rPr lang="it-IT" sz="1000" kern="100" dirty="0" err="1">
                <a:latin typeface="Aptos" panose="020B0004020202020204" pitchFamily="34" charset="0"/>
                <a:ea typeface="Aptos" panose="020B0004020202020204" pitchFamily="34" charset="0"/>
                <a:cs typeface="Times New Roman" panose="02020603050405020304" pitchFamily="18" charset="0"/>
              </a:rPr>
              <a:t>Measuring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Patient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Outcomes</a:t>
            </a:r>
            <a:r>
              <a:rPr lang="it-IT" sz="1000" kern="100" dirty="0">
                <a:latin typeface="Aptos" panose="020B0004020202020204" pitchFamily="34" charset="0"/>
                <a:ea typeface="Aptos" panose="020B0004020202020204" pitchFamily="34" charset="0"/>
                <a:cs typeface="Times New Roman" panose="02020603050405020304" pitchFamily="18" charset="0"/>
              </a:rPr>
              <a:t> Following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 </a:t>
            </a:r>
            <a:r>
              <a:rPr lang="it-IT" sz="1000" kern="100" dirty="0" err="1">
                <a:latin typeface="Aptos" panose="020B0004020202020204" pitchFamily="34" charset="0"/>
                <a:ea typeface="Aptos" panose="020B0004020202020204" pitchFamily="34" charset="0"/>
                <a:cs typeface="Times New Roman" panose="02020603050405020304" pitchFamily="18" charset="0"/>
              </a:rPr>
              <a:t>Systematic</a:t>
            </a:r>
            <a:r>
              <a:rPr lang="it-IT" sz="1000" kern="100" dirty="0">
                <a:latin typeface="Aptos" panose="020B0004020202020204" pitchFamily="34" charset="0"/>
                <a:ea typeface="Aptos" panose="020B0004020202020204" pitchFamily="34" charset="0"/>
                <a:cs typeface="Times New Roman" panose="02020603050405020304" pitchFamily="18" charset="0"/>
              </a:rPr>
              <a:t> Review and Meta-</a:t>
            </a:r>
            <a:r>
              <a:rPr lang="it-IT" sz="1000" kern="100" dirty="0" err="1">
                <a:latin typeface="Aptos" panose="020B0004020202020204" pitchFamily="34" charset="0"/>
                <a:ea typeface="Aptos" panose="020B0004020202020204" pitchFamily="34" charset="0"/>
                <a:cs typeface="Times New Roman" panose="02020603050405020304" pitchFamily="18" charset="0"/>
              </a:rPr>
              <a:t>analysis</a:t>
            </a:r>
            <a:r>
              <a:rPr lang="it-IT" sz="1000" kern="100" dirty="0">
                <a:latin typeface="Aptos" panose="020B0004020202020204" pitchFamily="34" charset="0"/>
                <a:ea typeface="Aptos" panose="020B0004020202020204" pitchFamily="34" charset="0"/>
                <a:cs typeface="Times New Roman" panose="02020603050405020304" pitchFamily="18" charset="0"/>
              </a:rPr>
              <a:t> of Comparative Studies.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2024 Feb;34(2):635-642.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10.1007/s11695-023-07000-8. Epub 2024 </a:t>
            </a:r>
            <a:r>
              <a:rPr lang="it-IT" sz="1000" kern="100" dirty="0" err="1">
                <a:latin typeface="Aptos" panose="020B0004020202020204" pitchFamily="34" charset="0"/>
                <a:ea typeface="Aptos" panose="020B0004020202020204" pitchFamily="34" charset="0"/>
                <a:cs typeface="Times New Roman" panose="02020603050405020304" pitchFamily="18" charset="0"/>
              </a:rPr>
              <a:t>Jan</a:t>
            </a:r>
            <a:r>
              <a:rPr lang="it-IT" sz="1000" kern="100" dirty="0">
                <a:latin typeface="Aptos" panose="020B0004020202020204" pitchFamily="34" charset="0"/>
                <a:ea typeface="Aptos" panose="020B0004020202020204" pitchFamily="34" charset="0"/>
                <a:cs typeface="Times New Roman" panose="02020603050405020304" pitchFamily="18" charset="0"/>
              </a:rPr>
              <a:t> 6. PMID: 38183593.</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16. Del Vecchio D, Stein MJ, Dayan E, Marte J, </a:t>
            </a:r>
            <a:r>
              <a:rPr lang="it-IT" sz="1000" kern="100" dirty="0" err="1">
                <a:latin typeface="Aptos" panose="020B0004020202020204" pitchFamily="34" charset="0"/>
                <a:ea typeface="Aptos" panose="020B0004020202020204" pitchFamily="34" charset="0"/>
                <a:cs typeface="Times New Roman" panose="02020603050405020304" pitchFamily="18" charset="0"/>
              </a:rPr>
              <a:t>Theodorou</a:t>
            </a:r>
            <a:r>
              <a:rPr lang="it-IT" sz="1000" kern="100" dirty="0">
                <a:latin typeface="Aptos" panose="020B0004020202020204" pitchFamily="34" charset="0"/>
                <a:ea typeface="Aptos" panose="020B0004020202020204" pitchFamily="34" charset="0"/>
                <a:cs typeface="Times New Roman" panose="02020603050405020304" pitchFamily="18" charset="0"/>
              </a:rPr>
              <a:t> S. </a:t>
            </a:r>
            <a:r>
              <a:rPr lang="it-IT" sz="1000" kern="100" dirty="0" err="1">
                <a:latin typeface="Aptos" panose="020B0004020202020204" pitchFamily="34" charset="0"/>
                <a:ea typeface="Aptos" panose="020B0004020202020204" pitchFamily="34" charset="0"/>
                <a:cs typeface="Times New Roman" panose="02020603050405020304" pitchFamily="18" charset="0"/>
              </a:rPr>
              <a:t>Nanotechnology</a:t>
            </a:r>
            <a:r>
              <a:rPr lang="it-IT" sz="1000" kern="100" dirty="0">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 An </a:t>
            </a:r>
            <a:r>
              <a:rPr lang="it-IT" sz="1000" kern="100" dirty="0" err="1">
                <a:latin typeface="Aptos" panose="020B0004020202020204" pitchFamily="34" charset="0"/>
                <a:ea typeface="Aptos" panose="020B0004020202020204" pitchFamily="34" charset="0"/>
                <a:cs typeface="Times New Roman" panose="02020603050405020304" pitchFamily="18" charset="0"/>
              </a:rPr>
              <a:t>Emerging</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Paradigm</a:t>
            </a:r>
            <a:r>
              <a:rPr lang="it-IT" sz="1000" kern="100" dirty="0">
                <a:latin typeface="Aptos" panose="020B0004020202020204" pitchFamily="34" charset="0"/>
                <a:ea typeface="Aptos" panose="020B0004020202020204" pitchFamily="34" charset="0"/>
                <a:cs typeface="Times New Roman" panose="02020603050405020304" pitchFamily="18" charset="0"/>
              </a:rPr>
              <a:t> for </a:t>
            </a:r>
            <a:r>
              <a:rPr lang="it-IT" sz="1000" kern="100" dirty="0" err="1">
                <a:latin typeface="Aptos" panose="020B0004020202020204" pitchFamily="34" charset="0"/>
                <a:ea typeface="Aptos" panose="020B0004020202020204" pitchFamily="34" charset="0"/>
                <a:cs typeface="Times New Roman" panose="02020603050405020304" pitchFamily="18" charset="0"/>
              </a:rPr>
              <a:t>Postoperative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Patient</a:t>
            </a:r>
            <a:r>
              <a:rPr lang="it-IT" sz="1000" kern="100" dirty="0">
                <a:latin typeface="Aptos" panose="020B0004020202020204" pitchFamily="34" charset="0"/>
                <a:ea typeface="Aptos" panose="020B0004020202020204" pitchFamily="34" charset="0"/>
                <a:cs typeface="Times New Roman" panose="02020603050405020304" pitchFamily="18" charset="0"/>
              </a:rPr>
              <a:t> Care. </a:t>
            </a:r>
            <a:r>
              <a:rPr lang="it-IT" sz="1000" kern="100" dirty="0" err="1">
                <a:latin typeface="Aptos" panose="020B0004020202020204" pitchFamily="34" charset="0"/>
                <a:ea typeface="Aptos" panose="020B0004020202020204" pitchFamily="34" charset="0"/>
                <a:cs typeface="Times New Roman" panose="02020603050405020304" pitchFamily="18" charset="0"/>
              </a:rPr>
              <a:t>Aesthet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J. 2023 </a:t>
            </a:r>
            <a:r>
              <a:rPr lang="it-IT" sz="1000" kern="100" dirty="0" err="1">
                <a:latin typeface="Aptos" panose="020B0004020202020204" pitchFamily="34" charset="0"/>
                <a:ea typeface="Aptos" panose="020B0004020202020204" pitchFamily="34" charset="0"/>
                <a:cs typeface="Times New Roman" panose="02020603050405020304" pitchFamily="18" charset="0"/>
              </a:rPr>
              <a:t>Jun</a:t>
            </a:r>
            <a:r>
              <a:rPr lang="it-IT" sz="1000" kern="100" dirty="0">
                <a:latin typeface="Aptos" panose="020B0004020202020204" pitchFamily="34" charset="0"/>
                <a:ea typeface="Aptos" panose="020B0004020202020204" pitchFamily="34" charset="0"/>
                <a:cs typeface="Times New Roman" panose="02020603050405020304" pitchFamily="18" charset="0"/>
              </a:rPr>
              <a:t> 14;43(7):748-757.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10.1093/</a:t>
            </a:r>
            <a:r>
              <a:rPr lang="it-IT" sz="1000" kern="100" dirty="0" err="1">
                <a:latin typeface="Aptos" panose="020B0004020202020204" pitchFamily="34" charset="0"/>
                <a:ea typeface="Aptos" panose="020B0004020202020204" pitchFamily="34" charset="0"/>
                <a:cs typeface="Times New Roman" panose="02020603050405020304" pitchFamily="18" charset="0"/>
              </a:rPr>
              <a:t>asj</a:t>
            </a:r>
            <a:r>
              <a:rPr lang="it-IT" sz="1000" kern="100" dirty="0">
                <a:latin typeface="Aptos" panose="020B0004020202020204" pitchFamily="34" charset="0"/>
                <a:ea typeface="Aptos" panose="020B0004020202020204" pitchFamily="34" charset="0"/>
                <a:cs typeface="Times New Roman" panose="02020603050405020304" pitchFamily="18" charset="0"/>
              </a:rPr>
              <a:t>/sjad071. PMID: 36944499.</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17. Zucchini N, </a:t>
            </a:r>
            <a:r>
              <a:rPr lang="it-IT" sz="1000" kern="100" dirty="0" err="1">
                <a:latin typeface="Aptos" panose="020B0004020202020204" pitchFamily="34" charset="0"/>
                <a:ea typeface="Aptos" panose="020B0004020202020204" pitchFamily="34" charset="0"/>
                <a:cs typeface="Times New Roman" panose="02020603050405020304" pitchFamily="18" charset="0"/>
              </a:rPr>
              <a:t>Capozzella</a:t>
            </a:r>
            <a:r>
              <a:rPr lang="it-IT" sz="1000" kern="100" dirty="0">
                <a:latin typeface="Aptos" panose="020B0004020202020204" pitchFamily="34" charset="0"/>
                <a:ea typeface="Aptos" panose="020B0004020202020204" pitchFamily="34" charset="0"/>
                <a:cs typeface="Times New Roman" panose="02020603050405020304" pitchFamily="18" charset="0"/>
              </a:rPr>
              <a:t> E, Giuffrè M, Mastronardi M, Casagranda B, </a:t>
            </a:r>
            <a:r>
              <a:rPr lang="it-IT" sz="1000" kern="100" dirty="0" err="1">
                <a:latin typeface="Aptos" panose="020B0004020202020204" pitchFamily="34" charset="0"/>
                <a:ea typeface="Aptos" panose="020B0004020202020204" pitchFamily="34" charset="0"/>
                <a:cs typeface="Times New Roman" panose="02020603050405020304" pitchFamily="18" charset="0"/>
              </a:rPr>
              <a:t>Crocè</a:t>
            </a:r>
            <a:r>
              <a:rPr lang="it-IT" sz="1000" kern="100" dirty="0">
                <a:latin typeface="Aptos" panose="020B0004020202020204" pitchFamily="34" charset="0"/>
                <a:ea typeface="Aptos" panose="020B0004020202020204" pitchFamily="34" charset="0"/>
                <a:cs typeface="Times New Roman" panose="02020603050405020304" pitchFamily="18" charset="0"/>
              </a:rPr>
              <a:t> SL, de Manzini N, Palmisano S. Advanced Non-linear </a:t>
            </a:r>
            <a:r>
              <a:rPr lang="it-IT" sz="1000" kern="100" dirty="0" err="1">
                <a:latin typeface="Aptos" panose="020B0004020202020204" pitchFamily="34" charset="0"/>
                <a:ea typeface="Aptos" panose="020B0004020202020204" pitchFamily="34" charset="0"/>
                <a:cs typeface="Times New Roman" panose="02020603050405020304" pitchFamily="18" charset="0"/>
              </a:rPr>
              <a:t>Modeling</a:t>
            </a:r>
            <a:r>
              <a:rPr lang="it-IT" sz="1000" kern="100" dirty="0">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Explainable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 Techniques for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Predicting</a:t>
            </a:r>
            <a:r>
              <a:rPr lang="it-IT" sz="1000" kern="100" dirty="0">
                <a:latin typeface="Aptos" panose="020B0004020202020204" pitchFamily="34" charset="0"/>
                <a:ea typeface="Aptos" panose="020B0004020202020204" pitchFamily="34" charset="0"/>
                <a:cs typeface="Times New Roman" panose="02020603050405020304" pitchFamily="18" charset="0"/>
              </a:rPr>
              <a:t> 30-Day </a:t>
            </a:r>
            <a:r>
              <a:rPr lang="it-IT" sz="1000" kern="100" dirty="0" err="1">
                <a:latin typeface="Aptos" panose="020B0004020202020204" pitchFamily="34" charset="0"/>
                <a:ea typeface="Aptos" panose="020B0004020202020204" pitchFamily="34" charset="0"/>
                <a:cs typeface="Times New Roman" panose="02020603050405020304" pitchFamily="18" charset="0"/>
              </a:rPr>
              <a:t>Complications</a:t>
            </a:r>
            <a:r>
              <a:rPr lang="it-IT" sz="1000" kern="100" dirty="0">
                <a:latin typeface="Aptos" panose="020B0004020202020204" pitchFamily="34" charset="0"/>
                <a:ea typeface="Aptos" panose="020B0004020202020204" pitchFamily="34" charset="0"/>
                <a:cs typeface="Times New Roman" panose="02020603050405020304" pitchFamily="18" charset="0"/>
              </a:rPr>
              <a:t> in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 Single-Center Study.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2024 Oct;34(10):3627-3638.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10.1007/s11695-024-07501-0. Epub 2024 Sep 13. PMID: 39271585.</a:t>
            </a:r>
          </a:p>
        </p:txBody>
      </p:sp>
      <p:cxnSp>
        <p:nvCxnSpPr>
          <p:cNvPr id="5" name="Connettore diritto 4">
            <a:extLst>
              <a:ext uri="{FF2B5EF4-FFF2-40B4-BE49-F238E27FC236}">
                <a16:creationId xmlns:a16="http://schemas.microsoft.com/office/drawing/2014/main" id="{6F108F58-4DD5-4C78-3410-F759E537A6F3}"/>
              </a:ext>
            </a:extLst>
          </p:cNvPr>
          <p:cNvCxnSpPr>
            <a:cxnSpLocks/>
          </p:cNvCxnSpPr>
          <p:nvPr/>
        </p:nvCxnSpPr>
        <p:spPr>
          <a:xfrm>
            <a:off x="4485792" y="758286"/>
            <a:ext cx="0" cy="3866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laceHolder 1">
            <a:extLst>
              <a:ext uri="{FF2B5EF4-FFF2-40B4-BE49-F238E27FC236}">
                <a16:creationId xmlns:a16="http://schemas.microsoft.com/office/drawing/2014/main" id="{310C654B-F8CD-465A-844E-0511EBB32FBF}"/>
              </a:ext>
            </a:extLst>
          </p:cNvPr>
          <p:cNvSpPr txBox="1">
            <a:spLocks/>
          </p:cNvSpPr>
          <p:nvPr/>
        </p:nvSpPr>
        <p:spPr>
          <a:xfrm>
            <a:off x="404447" y="24632"/>
            <a:ext cx="3108188" cy="726668"/>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it-IT" sz="3000" b="1" spc="-1">
                <a:solidFill>
                  <a:schemeClr val="dk1"/>
                </a:solidFill>
                <a:latin typeface="Montserrat"/>
              </a:rPr>
              <a:t>Bibliography</a:t>
            </a:r>
            <a:endParaRPr lang="fr-FR" sz="3000" spc="-1" dirty="0">
              <a:solidFill>
                <a:schemeClr val="dk1"/>
              </a:solidFill>
              <a:latin typeface="Arial"/>
            </a:endParaRPr>
          </a:p>
        </p:txBody>
      </p:sp>
      <p:pic>
        <p:nvPicPr>
          <p:cNvPr id="6" name="Immagine 5">
            <a:extLst>
              <a:ext uri="{FF2B5EF4-FFF2-40B4-BE49-F238E27FC236}">
                <a16:creationId xmlns:a16="http://schemas.microsoft.com/office/drawing/2014/main" id="{2B708FF3-C5C9-6B53-D86D-290AD73D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4026252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2329A-DB64-D5E1-5737-161F01882A81}"/>
            </a:ext>
          </a:extLst>
        </p:cNvPr>
        <p:cNvGrpSpPr/>
        <p:nvPr/>
      </p:nvGrpSpPr>
      <p:grpSpPr>
        <a:xfrm>
          <a:off x="0" y="0"/>
          <a:ext cx="0" cy="0"/>
          <a:chOff x="0" y="0"/>
          <a:chExt cx="0" cy="0"/>
        </a:xfrm>
      </p:grpSpPr>
      <p:sp>
        <p:nvSpPr>
          <p:cNvPr id="196" name="PlaceHolder 2">
            <a:extLst>
              <a:ext uri="{FF2B5EF4-FFF2-40B4-BE49-F238E27FC236}">
                <a16:creationId xmlns:a16="http://schemas.microsoft.com/office/drawing/2014/main" id="{14F3363F-4C16-3B8F-91DB-1EF0632FEEED}"/>
              </a:ext>
            </a:extLst>
          </p:cNvPr>
          <p:cNvSpPr>
            <a:spLocks noGrp="1"/>
          </p:cNvSpPr>
          <p:nvPr>
            <p:ph/>
          </p:nvPr>
        </p:nvSpPr>
        <p:spPr>
          <a:xfrm>
            <a:off x="-105510" y="738308"/>
            <a:ext cx="4502092" cy="726668"/>
          </a:xfrm>
          <a:prstGeom prst="rect">
            <a:avLst/>
          </a:prstGeom>
          <a:noFill/>
          <a:ln w="0">
            <a:noFill/>
          </a:ln>
        </p:spPr>
        <p:txBody>
          <a:bodyPr lIns="91440" tIns="91440" rIns="91440" bIns="91440" anchor="t">
            <a:noAutofit/>
          </a:bodyPr>
          <a:lstStyle/>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18. Sanders A, Lim R, Jones 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Vosburg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RW.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large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language</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model scores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highly</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on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focused</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practice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designation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metabolic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surgery board practice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questions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Surg</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Endosc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2024 Nov;38(11):6678-6681.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10.1007/s00464-024-11267-y. Epub 2024 Sep 25. PMID: 39317906.</a:t>
            </a:r>
          </a:p>
          <a:p>
            <a:pPr indent="0">
              <a:lnSpc>
                <a:spcPct val="100000"/>
              </a:lnSpc>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19. Emile SH, </a:t>
            </a:r>
            <a:r>
              <a:rPr lang="it-IT" sz="1000" kern="100" dirty="0" err="1">
                <a:latin typeface="Aptos" panose="020B0004020202020204" pitchFamily="34" charset="0"/>
                <a:ea typeface="Aptos" panose="020B0004020202020204" pitchFamily="34" charset="0"/>
                <a:cs typeface="Times New Roman" panose="02020603050405020304" pitchFamily="18" charset="0"/>
              </a:rPr>
              <a:t>Ghareeb</a:t>
            </a:r>
            <a:r>
              <a:rPr lang="it-IT" sz="1000" kern="100" dirty="0">
                <a:latin typeface="Aptos" panose="020B0004020202020204" pitchFamily="34" charset="0"/>
                <a:ea typeface="Aptos" panose="020B0004020202020204" pitchFamily="34" charset="0"/>
                <a:cs typeface="Times New Roman" panose="02020603050405020304" pitchFamily="18" charset="0"/>
              </a:rPr>
              <a:t> W, </a:t>
            </a:r>
            <a:r>
              <a:rPr lang="it-IT" sz="1000" kern="100" dirty="0" err="1">
                <a:latin typeface="Aptos" panose="020B0004020202020204" pitchFamily="34" charset="0"/>
                <a:ea typeface="Aptos" panose="020B0004020202020204" pitchFamily="34" charset="0"/>
                <a:cs typeface="Times New Roman" panose="02020603050405020304" pitchFamily="18" charset="0"/>
              </a:rPr>
              <a:t>Elfeki</a:t>
            </a:r>
            <a:r>
              <a:rPr lang="it-IT" sz="1000" kern="100" dirty="0">
                <a:latin typeface="Aptos" panose="020B0004020202020204" pitchFamily="34" charset="0"/>
                <a:ea typeface="Aptos" panose="020B0004020202020204" pitchFamily="34" charset="0"/>
                <a:cs typeface="Times New Roman" panose="02020603050405020304" pitchFamily="18" charset="0"/>
              </a:rPr>
              <a:t> H, El </a:t>
            </a:r>
            <a:r>
              <a:rPr lang="it-IT" sz="1000" kern="100" dirty="0" err="1">
                <a:latin typeface="Aptos" panose="020B0004020202020204" pitchFamily="34" charset="0"/>
                <a:ea typeface="Aptos" panose="020B0004020202020204" pitchFamily="34" charset="0"/>
                <a:cs typeface="Times New Roman" panose="02020603050405020304" pitchFamily="18" charset="0"/>
              </a:rPr>
              <a:t>Sorogy</a:t>
            </a:r>
            <a:r>
              <a:rPr lang="it-IT" sz="1000" kern="100" dirty="0">
                <a:latin typeface="Aptos" panose="020B0004020202020204" pitchFamily="34" charset="0"/>
                <a:ea typeface="Aptos" panose="020B0004020202020204" pitchFamily="34" charset="0"/>
                <a:cs typeface="Times New Roman" panose="02020603050405020304" pitchFamily="18" charset="0"/>
              </a:rPr>
              <a:t> M, Fouad A, </a:t>
            </a:r>
            <a:r>
              <a:rPr lang="it-IT" sz="1000" kern="100" dirty="0" err="1">
                <a:latin typeface="Aptos" panose="020B0004020202020204" pitchFamily="34" charset="0"/>
                <a:ea typeface="Aptos" panose="020B0004020202020204" pitchFamily="34" charset="0"/>
                <a:cs typeface="Times New Roman" panose="02020603050405020304" pitchFamily="18" charset="0"/>
              </a:rPr>
              <a:t>Elrefai</a:t>
            </a:r>
            <a:r>
              <a:rPr lang="it-IT" sz="1000" kern="100" dirty="0">
                <a:latin typeface="Aptos" panose="020B0004020202020204" pitchFamily="34" charset="0"/>
                <a:ea typeface="Aptos" panose="020B0004020202020204" pitchFamily="34" charset="0"/>
                <a:cs typeface="Times New Roman" panose="02020603050405020304" pitchFamily="18" charset="0"/>
              </a:rPr>
              <a:t> M. Development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Validation</a:t>
            </a:r>
            <a:r>
              <a:rPr lang="it-IT" sz="1000" kern="100" dirty="0">
                <a:latin typeface="Aptos" panose="020B0004020202020204" pitchFamily="34" charset="0"/>
                <a:ea typeface="Aptos" panose="020B0004020202020204" pitchFamily="34" charset="0"/>
                <a:cs typeface="Times New Roman" panose="02020603050405020304" pitchFamily="18" charset="0"/>
              </a:rPr>
              <a:t> of an </a:t>
            </a:r>
            <a:r>
              <a:rPr lang="it-IT" sz="1000" kern="100" dirty="0" err="1">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latin typeface="Aptos" panose="020B0004020202020204" pitchFamily="34" charset="0"/>
                <a:ea typeface="Aptos" panose="020B0004020202020204" pitchFamily="34" charset="0"/>
                <a:cs typeface="Times New Roman" panose="02020603050405020304" pitchFamily="18" charset="0"/>
              </a:rPr>
              <a:t> Intelligence-</a:t>
            </a:r>
            <a:r>
              <a:rPr lang="it-IT" sz="1000" kern="100" dirty="0" err="1">
                <a:latin typeface="Aptos" panose="020B0004020202020204" pitchFamily="34" charset="0"/>
                <a:ea typeface="Aptos" panose="020B0004020202020204" pitchFamily="34" charset="0"/>
                <a:cs typeface="Times New Roman" panose="02020603050405020304" pitchFamily="18" charset="0"/>
              </a:rPr>
              <a:t>Based</a:t>
            </a:r>
            <a:r>
              <a:rPr lang="it-IT" sz="1000" kern="100" dirty="0">
                <a:latin typeface="Aptos" panose="020B0004020202020204" pitchFamily="34" charset="0"/>
                <a:ea typeface="Aptos" panose="020B0004020202020204" pitchFamily="34" charset="0"/>
                <a:cs typeface="Times New Roman" panose="02020603050405020304" pitchFamily="18" charset="0"/>
              </a:rPr>
              <a:t> Model to </a:t>
            </a:r>
            <a:r>
              <a:rPr lang="it-IT" sz="1000" kern="100" dirty="0" err="1">
                <a:latin typeface="Aptos" panose="020B0004020202020204" pitchFamily="34" charset="0"/>
                <a:ea typeface="Aptos" panose="020B0004020202020204" pitchFamily="34" charset="0"/>
                <a:cs typeface="Times New Roman" panose="02020603050405020304" pitchFamily="18" charset="0"/>
              </a:rPr>
              <a:t>Predict</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Gastroesophageal</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Reflux</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Disease</a:t>
            </a:r>
            <a:r>
              <a:rPr lang="it-IT" sz="1000" kern="100" dirty="0">
                <a:latin typeface="Aptos" panose="020B0004020202020204" pitchFamily="34" charset="0"/>
                <a:ea typeface="Aptos" panose="020B0004020202020204" pitchFamily="34" charset="0"/>
                <a:cs typeface="Times New Roman" panose="02020603050405020304" pitchFamily="18" charset="0"/>
              </a:rPr>
              <a:t> After Sleeve </a:t>
            </a:r>
            <a:r>
              <a:rPr lang="it-IT" sz="1000" kern="100" dirty="0" err="1">
                <a:latin typeface="Aptos" panose="020B0004020202020204" pitchFamily="34" charset="0"/>
                <a:ea typeface="Aptos" panose="020B0004020202020204" pitchFamily="34" charset="0"/>
                <a:cs typeface="Times New Roman" panose="02020603050405020304" pitchFamily="18" charset="0"/>
              </a:rPr>
              <a:t>Gastrectomy</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2022 Aug;32(8):2537-2547.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10.1007/s11695-022-06112-x. Epub 2022 </a:t>
            </a:r>
            <a:r>
              <a:rPr lang="it-IT" sz="1000" kern="100" dirty="0" err="1">
                <a:latin typeface="Aptos" panose="020B0004020202020204" pitchFamily="34" charset="0"/>
                <a:ea typeface="Aptos" panose="020B0004020202020204" pitchFamily="34" charset="0"/>
                <a:cs typeface="Times New Roman" panose="02020603050405020304" pitchFamily="18" charset="0"/>
              </a:rPr>
              <a:t>May</a:t>
            </a:r>
            <a:r>
              <a:rPr lang="it-IT" sz="1000" kern="100" dirty="0">
                <a:latin typeface="Aptos" panose="020B0004020202020204" pitchFamily="34" charset="0"/>
                <a:ea typeface="Aptos" panose="020B0004020202020204" pitchFamily="34" charset="0"/>
                <a:cs typeface="Times New Roman" panose="02020603050405020304" pitchFamily="18" charset="0"/>
              </a:rPr>
              <a:t> 21. PMID: 35596915; PMCID: PMC9273557.</a:t>
            </a:r>
          </a:p>
          <a:p>
            <a:pPr indent="0">
              <a:lnSpc>
                <a:spcPct val="100000"/>
              </a:lnSpc>
              <a:buNone/>
              <a:tabLst>
                <a:tab pos="0" algn="l"/>
              </a:tabLst>
            </a:pPr>
            <a:r>
              <a:rPr lang="it-IT" sz="1000" kern="100" dirty="0">
                <a:effectLst/>
                <a:latin typeface="Aptos" panose="020B0004020202020204" pitchFamily="34" charset="0"/>
                <a:ea typeface="Aptos" panose="020B0004020202020204" pitchFamily="34" charset="0"/>
                <a:cs typeface="Times New Roman" panose="02020603050405020304" pitchFamily="18" charset="0"/>
              </a:rPr>
              <a:t>20. Genovese A, Borna S, Gomez-Cabello CA, Haider SA,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Prabha</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S, Forte AJ,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Veenstra</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BR.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intelligence in clinical settings: a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systematic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review of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its</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role</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language</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translation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interpretation</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Ann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Transl</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Med</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2024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Dec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24;12(6):117.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doi</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10.21037/atm-24-162. Epub 2024 </a:t>
            </a:r>
            <a:r>
              <a:rPr lang="it-IT" sz="1000" kern="100" dirty="0" err="1">
                <a:effectLst/>
                <a:latin typeface="Aptos" panose="020B0004020202020204" pitchFamily="34" charset="0"/>
                <a:ea typeface="Aptos" panose="020B0004020202020204" pitchFamily="34" charset="0"/>
                <a:cs typeface="Times New Roman" panose="02020603050405020304" pitchFamily="18" charset="0"/>
              </a:rPr>
              <a:t>Dec</a:t>
            </a:r>
            <a:r>
              <a:rPr lang="it-IT" sz="1000" kern="100" dirty="0">
                <a:effectLst/>
                <a:latin typeface="Aptos" panose="020B0004020202020204" pitchFamily="34" charset="0"/>
                <a:ea typeface="Aptos" panose="020B0004020202020204" pitchFamily="34" charset="0"/>
                <a:cs typeface="Times New Roman" panose="02020603050405020304" pitchFamily="18" charset="0"/>
              </a:rPr>
              <a:t> 17. PMID: 39817236; PMCID: PMC11729812.</a:t>
            </a:r>
          </a:p>
          <a:p>
            <a:pPr indent="0">
              <a:lnSpc>
                <a:spcPct val="100000"/>
              </a:lnSpc>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21. </a:t>
            </a:r>
            <a:r>
              <a:rPr lang="it-IT" sz="1000" kern="100" dirty="0" err="1">
                <a:latin typeface="Aptos" panose="020B0004020202020204" pitchFamily="34" charset="0"/>
                <a:ea typeface="Aptos" panose="020B0004020202020204" pitchFamily="34" charset="0"/>
                <a:cs typeface="Times New Roman" panose="02020603050405020304" pitchFamily="18" charset="0"/>
              </a:rPr>
              <a:t>Law</a:t>
            </a:r>
            <a:r>
              <a:rPr lang="it-IT" sz="1000" kern="100" dirty="0">
                <a:latin typeface="Aptos" panose="020B0004020202020204" pitchFamily="34" charset="0"/>
                <a:ea typeface="Aptos" panose="020B0004020202020204" pitchFamily="34" charset="0"/>
                <a:cs typeface="Times New Roman" panose="02020603050405020304" pitchFamily="18" charset="0"/>
              </a:rPr>
              <a:t> S, Oldfield B, Yang W; Global </a:t>
            </a:r>
            <a:r>
              <a:rPr lang="it-IT" sz="1000" kern="100" dirty="0" err="1">
                <a:latin typeface="Aptos" panose="020B0004020202020204" pitchFamily="34" charset="0"/>
                <a:ea typeface="Aptos" panose="020B0004020202020204" pitchFamily="34" charset="0"/>
                <a:cs typeface="Times New Roman" panose="02020603050405020304" pitchFamily="18" charset="0"/>
              </a:rPr>
              <a:t>Obesity</a:t>
            </a:r>
            <a:r>
              <a:rPr lang="it-IT" sz="1000" kern="100" dirty="0">
                <a:latin typeface="Aptos" panose="020B0004020202020204" pitchFamily="34" charset="0"/>
                <a:ea typeface="Aptos" panose="020B0004020202020204" pitchFamily="34" charset="0"/>
                <a:cs typeface="Times New Roman" panose="02020603050405020304" pitchFamily="18" charset="0"/>
              </a:rPr>
              <a:t> Collaborative. ChatGPT/GPT-4 (large </a:t>
            </a:r>
            <a:r>
              <a:rPr lang="it-IT" sz="1000" kern="100" dirty="0" err="1">
                <a:latin typeface="Aptos" panose="020B0004020202020204" pitchFamily="34" charset="0"/>
                <a:ea typeface="Aptos" panose="020B0004020202020204" pitchFamily="34" charset="0"/>
                <a:cs typeface="Times New Roman" panose="02020603050405020304" pitchFamily="18" charset="0"/>
              </a:rPr>
              <a:t>language</a:t>
            </a:r>
            <a:r>
              <a:rPr lang="it-IT" sz="1000" kern="100" dirty="0">
                <a:latin typeface="Aptos" panose="020B0004020202020204" pitchFamily="34" charset="0"/>
                <a:ea typeface="Aptos" panose="020B0004020202020204" pitchFamily="34" charset="0"/>
                <a:cs typeface="Times New Roman" panose="02020603050405020304" pitchFamily="18" charset="0"/>
              </a:rPr>
              <a:t> models): </a:t>
            </a:r>
            <a:r>
              <a:rPr lang="it-IT" sz="1000" kern="100" dirty="0" err="1">
                <a:latin typeface="Aptos" panose="020B0004020202020204" pitchFamily="34" charset="0"/>
                <a:ea typeface="Aptos" panose="020B0004020202020204" pitchFamily="34" charset="0"/>
                <a:cs typeface="Times New Roman" panose="02020603050405020304" pitchFamily="18" charset="0"/>
              </a:rPr>
              <a:t>Opportunities</a:t>
            </a:r>
            <a:r>
              <a:rPr lang="it-IT" sz="1000" kern="100" dirty="0">
                <a:latin typeface="Aptos" panose="020B0004020202020204" pitchFamily="34" charset="0"/>
                <a:ea typeface="Aptos" panose="020B0004020202020204" pitchFamily="34" charset="0"/>
                <a:cs typeface="Times New Roman" panose="02020603050405020304" pitchFamily="18" charset="0"/>
              </a:rPr>
              <a:t> and challenges of </a:t>
            </a:r>
            <a:r>
              <a:rPr lang="it-IT" sz="1000" kern="100" dirty="0" err="1">
                <a:latin typeface="Aptos" panose="020B0004020202020204" pitchFamily="34" charset="0"/>
                <a:ea typeface="Aptos" panose="020B0004020202020204" pitchFamily="34" charset="0"/>
                <a:cs typeface="Times New Roman" panose="02020603050405020304" pitchFamily="18" charset="0"/>
              </a:rPr>
              <a:t>perspective</a:t>
            </a:r>
            <a:r>
              <a:rPr lang="it-IT" sz="1000" kern="100" dirty="0">
                <a:latin typeface="Aptos" panose="020B0004020202020204" pitchFamily="34" charset="0"/>
                <a:ea typeface="Aptos" panose="020B0004020202020204" pitchFamily="34" charset="0"/>
                <a:cs typeface="Times New Roman" panose="02020603050405020304" pitchFamily="18" charset="0"/>
              </a:rPr>
              <a:t> in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healthcare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professionals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Rev. 2024 Jul;25(7):e13746.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10.1111/obr.13746. Epub 2024 </a:t>
            </a:r>
            <a:r>
              <a:rPr lang="it-IT" sz="1000" kern="100" dirty="0" err="1">
                <a:latin typeface="Aptos" panose="020B0004020202020204" pitchFamily="34" charset="0"/>
                <a:ea typeface="Aptos" panose="020B0004020202020204" pitchFamily="34" charset="0"/>
                <a:cs typeface="Times New Roman" panose="02020603050405020304" pitchFamily="18" charset="0"/>
              </a:rPr>
              <a:t>Apr</a:t>
            </a:r>
            <a:r>
              <a:rPr lang="it-IT" sz="1000" kern="100" dirty="0">
                <a:latin typeface="Aptos" panose="020B0004020202020204" pitchFamily="34" charset="0"/>
                <a:ea typeface="Aptos" panose="020B0004020202020204" pitchFamily="34" charset="0"/>
                <a:cs typeface="Times New Roman" panose="02020603050405020304" pitchFamily="18" charset="0"/>
              </a:rPr>
              <a:t> 12. PMID: 38613164.  </a:t>
            </a:r>
            <a:endParaRPr lang="it-IT" sz="1000" kern="100" dirty="0">
              <a:effectLst/>
              <a:latin typeface="Aptos" panose="020B0004020202020204" pitchFamily="34" charset="0"/>
              <a:ea typeface="Aptos" panose="020B0004020202020204" pitchFamily="34" charset="0"/>
              <a:cs typeface="Times New Roman" panose="02020603050405020304" pitchFamily="18" charset="0"/>
            </a:endParaRPr>
          </a:p>
          <a:p>
            <a:pPr indent="0">
              <a:lnSpc>
                <a:spcPct val="100000"/>
              </a:lnSpc>
              <a:buNone/>
              <a:tabLst>
                <a:tab pos="0" algn="l"/>
              </a:tabLst>
            </a:pPr>
            <a:endParaRPr lang="it-IT"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PlaceHolder 2">
            <a:extLst>
              <a:ext uri="{FF2B5EF4-FFF2-40B4-BE49-F238E27FC236}">
                <a16:creationId xmlns:a16="http://schemas.microsoft.com/office/drawing/2014/main" id="{CA93B38A-7E0A-403F-2009-EC9A086593D0}"/>
              </a:ext>
            </a:extLst>
          </p:cNvPr>
          <p:cNvSpPr txBox="1">
            <a:spLocks/>
          </p:cNvSpPr>
          <p:nvPr/>
        </p:nvSpPr>
        <p:spPr>
          <a:xfrm>
            <a:off x="4485792" y="764775"/>
            <a:ext cx="4502092" cy="3971674"/>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22. </a:t>
            </a:r>
            <a:r>
              <a:rPr lang="it-IT" sz="1000" kern="100" dirty="0" err="1">
                <a:latin typeface="Aptos" panose="020B0004020202020204" pitchFamily="34" charset="0"/>
                <a:ea typeface="Aptos" panose="020B0004020202020204" pitchFamily="34" charset="0"/>
                <a:cs typeface="Times New Roman" panose="02020603050405020304" pitchFamily="18" charset="0"/>
              </a:rPr>
              <a:t>Samaan</a:t>
            </a:r>
            <a:r>
              <a:rPr lang="it-IT" sz="1000" kern="100" dirty="0">
                <a:latin typeface="Aptos" panose="020B0004020202020204" pitchFamily="34" charset="0"/>
                <a:ea typeface="Aptos" panose="020B0004020202020204" pitchFamily="34" charset="0"/>
                <a:cs typeface="Times New Roman" panose="02020603050405020304" pitchFamily="18" charset="0"/>
              </a:rPr>
              <a:t> JS, Rajeev N, Ng WH, </a:t>
            </a:r>
            <a:r>
              <a:rPr lang="it-IT" sz="1000" kern="100" dirty="0" err="1">
                <a:latin typeface="Aptos" panose="020B0004020202020204" pitchFamily="34" charset="0"/>
                <a:ea typeface="Aptos" panose="020B0004020202020204" pitchFamily="34" charset="0"/>
                <a:cs typeface="Times New Roman" panose="02020603050405020304" pitchFamily="18" charset="0"/>
              </a:rPr>
              <a:t>Srinivasan</a:t>
            </a:r>
            <a:r>
              <a:rPr lang="it-IT" sz="1000" kern="100" dirty="0">
                <a:latin typeface="Aptos" panose="020B0004020202020204" pitchFamily="34" charset="0"/>
                <a:ea typeface="Aptos" panose="020B0004020202020204" pitchFamily="34" charset="0"/>
                <a:cs typeface="Times New Roman" panose="02020603050405020304" pitchFamily="18" charset="0"/>
              </a:rPr>
              <a:t> N, </a:t>
            </a:r>
            <a:r>
              <a:rPr lang="it-IT" sz="1000" kern="100" dirty="0" err="1">
                <a:latin typeface="Aptos" panose="020B0004020202020204" pitchFamily="34" charset="0"/>
                <a:ea typeface="Aptos" panose="020B0004020202020204" pitchFamily="34" charset="0"/>
                <a:cs typeface="Times New Roman" panose="02020603050405020304" pitchFamily="18" charset="0"/>
              </a:rPr>
              <a:t>Busam</a:t>
            </a:r>
            <a:r>
              <a:rPr lang="it-IT" sz="1000" kern="100" dirty="0">
                <a:latin typeface="Aptos" panose="020B0004020202020204" pitchFamily="34" charset="0"/>
                <a:ea typeface="Aptos" panose="020B0004020202020204" pitchFamily="34" charset="0"/>
                <a:cs typeface="Times New Roman" panose="02020603050405020304" pitchFamily="18" charset="0"/>
              </a:rPr>
              <a:t> JA, </a:t>
            </a:r>
            <a:r>
              <a:rPr lang="it-IT" sz="1000" kern="100" dirty="0" err="1">
                <a:latin typeface="Aptos" panose="020B0004020202020204" pitchFamily="34" charset="0"/>
                <a:ea typeface="Aptos" panose="020B0004020202020204" pitchFamily="34" charset="0"/>
                <a:cs typeface="Times New Roman" panose="02020603050405020304" pitchFamily="18" charset="0"/>
              </a:rPr>
              <a:t>Yeo</a:t>
            </a:r>
            <a:r>
              <a:rPr lang="it-IT" sz="1000" kern="100" dirty="0">
                <a:latin typeface="Aptos" panose="020B0004020202020204" pitchFamily="34" charset="0"/>
                <a:ea typeface="Aptos" panose="020B0004020202020204" pitchFamily="34" charset="0"/>
                <a:cs typeface="Times New Roman" panose="02020603050405020304" pitchFamily="18" charset="0"/>
              </a:rPr>
              <a:t> YH, </a:t>
            </a:r>
            <a:r>
              <a:rPr lang="it-IT" sz="1000" kern="100" dirty="0" err="1">
                <a:latin typeface="Aptos" panose="020B0004020202020204" pitchFamily="34" charset="0"/>
                <a:ea typeface="Aptos" panose="020B0004020202020204" pitchFamily="34" charset="0"/>
                <a:cs typeface="Times New Roman" panose="02020603050405020304" pitchFamily="18" charset="0"/>
              </a:rPr>
              <a:t>Samakar</a:t>
            </a:r>
            <a:r>
              <a:rPr lang="it-IT" sz="1000" kern="100" dirty="0">
                <a:latin typeface="Aptos" panose="020B0004020202020204" pitchFamily="34" charset="0"/>
                <a:ea typeface="Aptos" panose="020B0004020202020204" pitchFamily="34" charset="0"/>
                <a:cs typeface="Times New Roman" panose="02020603050405020304" pitchFamily="18" charset="0"/>
              </a:rPr>
              <a:t> K. ChatGPT </a:t>
            </a:r>
            <a:r>
              <a:rPr lang="it-IT" sz="1000" kern="100" dirty="0" err="1">
                <a:latin typeface="Aptos" panose="020B0004020202020204" pitchFamily="34" charset="0"/>
                <a:ea typeface="Aptos" panose="020B0004020202020204" pitchFamily="34" charset="0"/>
                <a:cs typeface="Times New Roman" panose="02020603050405020304" pitchFamily="18" charset="0"/>
              </a:rPr>
              <a:t>as</a:t>
            </a:r>
            <a:r>
              <a:rPr lang="it-IT" sz="1000" kern="100" dirty="0">
                <a:latin typeface="Aptos" panose="020B0004020202020204" pitchFamily="34" charset="0"/>
                <a:ea typeface="Aptos" panose="020B0004020202020204" pitchFamily="34" charset="0"/>
                <a:cs typeface="Times New Roman" panose="02020603050405020304" pitchFamily="18" charset="0"/>
              </a:rPr>
              <a:t> a Source of Information for </a:t>
            </a:r>
            <a:r>
              <a:rPr lang="it-IT" sz="1000" kern="100" dirty="0" err="1">
                <a:latin typeface="Aptos" panose="020B0004020202020204" pitchFamily="34" charset="0"/>
                <a:ea typeface="Aptos" panose="020B0004020202020204" pitchFamily="34" charset="0"/>
                <a:cs typeface="Times New Roman" panose="02020603050405020304" pitchFamily="18" charset="0"/>
              </a:rPr>
              <a:t>Bariatric</a:t>
            </a:r>
            <a:r>
              <a:rPr lang="it-IT" sz="1000" kern="100" dirty="0">
                <a:latin typeface="Aptos" panose="020B0004020202020204" pitchFamily="34" charset="0"/>
                <a:ea typeface="Aptos" panose="020B0004020202020204" pitchFamily="34" charset="0"/>
                <a:cs typeface="Times New Roman" panose="02020603050405020304" pitchFamily="18" charset="0"/>
              </a:rPr>
              <a:t> Surgery </a:t>
            </a:r>
            <a:r>
              <a:rPr lang="it-IT" sz="1000" kern="100" dirty="0" err="1">
                <a:latin typeface="Aptos" panose="020B0004020202020204" pitchFamily="34" charset="0"/>
                <a:ea typeface="Aptos" panose="020B0004020202020204" pitchFamily="34" charset="0"/>
                <a:cs typeface="Times New Roman" panose="02020603050405020304" pitchFamily="18" charset="0"/>
              </a:rPr>
              <a:t>Patients</a:t>
            </a:r>
            <a:r>
              <a:rPr lang="it-IT" sz="1000" kern="100" dirty="0">
                <a:latin typeface="Aptos" panose="020B0004020202020204" pitchFamily="34" charset="0"/>
                <a:ea typeface="Aptos" panose="020B0004020202020204" pitchFamily="34" charset="0"/>
                <a:cs typeface="Times New Roman" panose="02020603050405020304" pitchFamily="18" charset="0"/>
              </a:rPr>
              <a:t>: a Comparative Analysis of </a:t>
            </a:r>
            <a:r>
              <a:rPr lang="it-IT" sz="1000" kern="100" dirty="0" err="1">
                <a:latin typeface="Aptos" panose="020B0004020202020204" pitchFamily="34" charset="0"/>
                <a:ea typeface="Aptos" panose="020B0004020202020204" pitchFamily="34" charset="0"/>
                <a:cs typeface="Times New Roman" panose="02020603050405020304" pitchFamily="18" charset="0"/>
              </a:rPr>
              <a:t>Accuracy</a:t>
            </a:r>
            <a:r>
              <a:rPr lang="it-IT" sz="1000" kern="100" dirty="0">
                <a:latin typeface="Aptos" panose="020B0004020202020204" pitchFamily="34" charset="0"/>
                <a:ea typeface="Aptos" panose="020B0004020202020204" pitchFamily="34" charset="0"/>
                <a:cs typeface="Times New Roman" panose="02020603050405020304" pitchFamily="18" charset="0"/>
              </a:rPr>
              <a:t> and </a:t>
            </a:r>
            <a:r>
              <a:rPr lang="it-IT" sz="1000" kern="100" dirty="0" err="1">
                <a:latin typeface="Aptos" panose="020B0004020202020204" pitchFamily="34" charset="0"/>
                <a:ea typeface="Aptos" panose="020B0004020202020204" pitchFamily="34" charset="0"/>
                <a:cs typeface="Times New Roman" panose="02020603050405020304" pitchFamily="18" charset="0"/>
              </a:rPr>
              <a:t>Comprehensiveness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Between</a:t>
            </a:r>
            <a:r>
              <a:rPr lang="it-IT" sz="1000" kern="100" dirty="0">
                <a:latin typeface="Aptos" panose="020B0004020202020204" pitchFamily="34" charset="0"/>
                <a:ea typeface="Aptos" panose="020B0004020202020204" pitchFamily="34" charset="0"/>
                <a:cs typeface="Times New Roman" panose="02020603050405020304" pitchFamily="18" charset="0"/>
              </a:rPr>
              <a:t> GPT-4 and GPT-3.5. </a:t>
            </a:r>
            <a:r>
              <a:rPr lang="it-IT" sz="1000" kern="100" dirty="0" err="1">
                <a:latin typeface="Aptos" panose="020B0004020202020204" pitchFamily="34" charset="0"/>
                <a:ea typeface="Aptos" panose="020B0004020202020204" pitchFamily="34" charset="0"/>
                <a:cs typeface="Times New Roman" panose="02020603050405020304" pitchFamily="18" charset="0"/>
              </a:rPr>
              <a:t>Obes</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Surg</a:t>
            </a:r>
            <a:r>
              <a:rPr lang="it-IT" sz="1000" kern="100" dirty="0">
                <a:latin typeface="Aptos" panose="020B0004020202020204" pitchFamily="34" charset="0"/>
                <a:ea typeface="Aptos" panose="020B0004020202020204" pitchFamily="34" charset="0"/>
                <a:cs typeface="Times New Roman" panose="02020603050405020304" pitchFamily="18" charset="0"/>
              </a:rPr>
              <a:t>. 2024 May;34(5):1987-1989.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10.1007/s11695-024-07212-6. Epub 2024 </a:t>
            </a:r>
            <a:r>
              <a:rPr lang="it-IT" sz="1000" kern="100" dirty="0" err="1">
                <a:latin typeface="Aptos" panose="020B0004020202020204" pitchFamily="34" charset="0"/>
                <a:ea typeface="Aptos" panose="020B0004020202020204" pitchFamily="34" charset="0"/>
                <a:cs typeface="Times New Roman" panose="02020603050405020304" pitchFamily="18" charset="0"/>
              </a:rPr>
              <a:t>Apr</a:t>
            </a:r>
            <a:r>
              <a:rPr lang="it-IT" sz="1000" kern="100" dirty="0">
                <a:latin typeface="Aptos" panose="020B0004020202020204" pitchFamily="34" charset="0"/>
                <a:ea typeface="Aptos" panose="020B0004020202020204" pitchFamily="34" charset="0"/>
                <a:cs typeface="Times New Roman" panose="02020603050405020304" pitchFamily="18" charset="0"/>
              </a:rPr>
              <a:t> 2. PMID: 38564173; PMCID: PMC11031485.</a:t>
            </a:r>
          </a:p>
          <a:p>
            <a:pPr indent="0">
              <a:lnSpc>
                <a:spcPct val="100000"/>
              </a:lnSpc>
              <a:buFont typeface="Arial" panose="020B0604020202020204" pitchFamily="34" charset="0"/>
              <a:buNone/>
              <a:tabLst>
                <a:tab pos="0" algn="l"/>
              </a:tabLst>
            </a:pPr>
            <a:r>
              <a:rPr lang="it-IT" sz="1000" kern="100" dirty="0">
                <a:latin typeface="Aptos" panose="020B0004020202020204" pitchFamily="34" charset="0"/>
                <a:ea typeface="Aptos" panose="020B0004020202020204" pitchFamily="34" charset="0"/>
                <a:cs typeface="Times New Roman" panose="02020603050405020304" pitchFamily="18" charset="0"/>
              </a:rPr>
              <a:t>23. </a:t>
            </a:r>
            <a:r>
              <a:rPr lang="it-IT" sz="1000" kern="100" dirty="0" err="1">
                <a:latin typeface="Aptos" panose="020B0004020202020204" pitchFamily="34" charset="0"/>
                <a:ea typeface="Aptos" panose="020B0004020202020204" pitchFamily="34" charset="0"/>
                <a:cs typeface="Times New Roman" panose="02020603050405020304" pitchFamily="18" charset="0"/>
              </a:rPr>
              <a:t>Ehteshami</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Bejnordi</a:t>
            </a:r>
            <a:r>
              <a:rPr lang="it-IT" sz="1000" kern="100" dirty="0">
                <a:latin typeface="Aptos" panose="020B0004020202020204" pitchFamily="34" charset="0"/>
                <a:ea typeface="Aptos" panose="020B0004020202020204" pitchFamily="34" charset="0"/>
                <a:cs typeface="Times New Roman" panose="02020603050405020304" pitchFamily="18" charset="0"/>
              </a:rPr>
              <a:t> B, </a:t>
            </a:r>
            <a:r>
              <a:rPr lang="it-IT" sz="1000" kern="100" dirty="0" err="1">
                <a:latin typeface="Aptos" panose="020B0004020202020204" pitchFamily="34" charset="0"/>
                <a:ea typeface="Aptos" panose="020B0004020202020204" pitchFamily="34" charset="0"/>
                <a:cs typeface="Times New Roman" panose="02020603050405020304" pitchFamily="18" charset="0"/>
              </a:rPr>
              <a:t>Veta</a:t>
            </a:r>
            <a:r>
              <a:rPr lang="it-IT" sz="1000" kern="100" dirty="0">
                <a:latin typeface="Aptos" panose="020B0004020202020204" pitchFamily="34" charset="0"/>
                <a:ea typeface="Aptos" panose="020B0004020202020204" pitchFamily="34" charset="0"/>
                <a:cs typeface="Times New Roman" panose="02020603050405020304" pitchFamily="18" charset="0"/>
              </a:rPr>
              <a:t> M, Johannes van </a:t>
            </a:r>
            <a:r>
              <a:rPr lang="it-IT" sz="1000" kern="100" dirty="0" err="1">
                <a:latin typeface="Aptos" panose="020B0004020202020204" pitchFamily="34" charset="0"/>
                <a:ea typeface="Aptos" panose="020B0004020202020204" pitchFamily="34" charset="0"/>
                <a:cs typeface="Times New Roman" panose="02020603050405020304" pitchFamily="18" charset="0"/>
              </a:rPr>
              <a:t>Diest</a:t>
            </a:r>
            <a:r>
              <a:rPr lang="it-IT" sz="1000" kern="100" dirty="0">
                <a:latin typeface="Aptos" panose="020B0004020202020204" pitchFamily="34" charset="0"/>
                <a:ea typeface="Aptos" panose="020B0004020202020204" pitchFamily="34" charset="0"/>
                <a:cs typeface="Times New Roman" panose="02020603050405020304" pitchFamily="18" charset="0"/>
              </a:rPr>
              <a:t> P, van </a:t>
            </a:r>
            <a:r>
              <a:rPr lang="it-IT" sz="1000" kern="100" dirty="0" err="1">
                <a:latin typeface="Aptos" panose="020B0004020202020204" pitchFamily="34" charset="0"/>
                <a:ea typeface="Aptos" panose="020B0004020202020204" pitchFamily="34" charset="0"/>
                <a:cs typeface="Times New Roman" panose="02020603050405020304" pitchFamily="18" charset="0"/>
              </a:rPr>
              <a:t>Ginneken</a:t>
            </a:r>
            <a:r>
              <a:rPr lang="it-IT" sz="1000" kern="100" dirty="0">
                <a:latin typeface="Aptos" panose="020B0004020202020204" pitchFamily="34" charset="0"/>
                <a:ea typeface="Aptos" panose="020B0004020202020204" pitchFamily="34" charset="0"/>
                <a:cs typeface="Times New Roman" panose="02020603050405020304" pitchFamily="18" charset="0"/>
              </a:rPr>
              <a:t> B, </a:t>
            </a:r>
            <a:r>
              <a:rPr lang="it-IT" sz="1000" kern="100" dirty="0" err="1">
                <a:latin typeface="Aptos" panose="020B0004020202020204" pitchFamily="34" charset="0"/>
                <a:ea typeface="Aptos" panose="020B0004020202020204" pitchFamily="34" charset="0"/>
                <a:cs typeface="Times New Roman" panose="02020603050405020304" pitchFamily="18" charset="0"/>
              </a:rPr>
              <a:t>Karssemeijer</a:t>
            </a:r>
            <a:r>
              <a:rPr lang="it-IT" sz="1000" kern="100" dirty="0">
                <a:latin typeface="Aptos" panose="020B0004020202020204" pitchFamily="34" charset="0"/>
                <a:ea typeface="Aptos" panose="020B0004020202020204" pitchFamily="34" charset="0"/>
                <a:cs typeface="Times New Roman" panose="02020603050405020304" pitchFamily="18" charset="0"/>
              </a:rPr>
              <a:t> N, </a:t>
            </a:r>
            <a:r>
              <a:rPr lang="it-IT" sz="1000" kern="100" dirty="0" err="1">
                <a:latin typeface="Aptos" panose="020B0004020202020204" pitchFamily="34" charset="0"/>
                <a:ea typeface="Aptos" panose="020B0004020202020204" pitchFamily="34" charset="0"/>
                <a:cs typeface="Times New Roman" panose="02020603050405020304" pitchFamily="18" charset="0"/>
              </a:rPr>
              <a:t>Litjens</a:t>
            </a:r>
            <a:r>
              <a:rPr lang="it-IT" sz="1000" kern="100" dirty="0">
                <a:latin typeface="Aptos" panose="020B0004020202020204" pitchFamily="34" charset="0"/>
                <a:ea typeface="Aptos" panose="020B0004020202020204" pitchFamily="34" charset="0"/>
                <a:cs typeface="Times New Roman" panose="02020603050405020304" pitchFamily="18" charset="0"/>
              </a:rPr>
              <a:t> G, van </a:t>
            </a:r>
            <a:r>
              <a:rPr lang="it-IT" sz="1000" kern="100" dirty="0" err="1">
                <a:latin typeface="Aptos" panose="020B0004020202020204" pitchFamily="34" charset="0"/>
                <a:ea typeface="Aptos" panose="020B0004020202020204" pitchFamily="34" charset="0"/>
                <a:cs typeface="Times New Roman" panose="02020603050405020304" pitchFamily="18" charset="0"/>
              </a:rPr>
              <a:t>der</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Laak</a:t>
            </a:r>
            <a:r>
              <a:rPr lang="it-IT" sz="1000" kern="100" dirty="0">
                <a:latin typeface="Aptos" panose="020B0004020202020204" pitchFamily="34" charset="0"/>
                <a:ea typeface="Aptos" panose="020B0004020202020204" pitchFamily="34" charset="0"/>
                <a:cs typeface="Times New Roman" panose="02020603050405020304" pitchFamily="18" charset="0"/>
              </a:rPr>
              <a:t> JAWM; the CAMELYON16 Consortium; </a:t>
            </a:r>
            <a:r>
              <a:rPr lang="it-IT" sz="1000" kern="100" dirty="0" err="1">
                <a:latin typeface="Aptos" panose="020B0004020202020204" pitchFamily="34" charset="0"/>
                <a:ea typeface="Aptos" panose="020B0004020202020204" pitchFamily="34" charset="0"/>
                <a:cs typeface="Times New Roman" panose="02020603050405020304" pitchFamily="18" charset="0"/>
              </a:rPr>
              <a:t>Hermsen</a:t>
            </a:r>
            <a:r>
              <a:rPr lang="it-IT" sz="1000" kern="100" dirty="0">
                <a:latin typeface="Aptos" panose="020B0004020202020204" pitchFamily="34" charset="0"/>
                <a:ea typeface="Aptos" panose="020B0004020202020204" pitchFamily="34" charset="0"/>
                <a:cs typeface="Times New Roman" panose="02020603050405020304" pitchFamily="18" charset="0"/>
              </a:rPr>
              <a:t> M, Manson QF, </a:t>
            </a:r>
            <a:r>
              <a:rPr lang="it-IT" sz="1000" kern="100" dirty="0" err="1">
                <a:latin typeface="Aptos" panose="020B0004020202020204" pitchFamily="34" charset="0"/>
                <a:ea typeface="Aptos" panose="020B0004020202020204" pitchFamily="34" charset="0"/>
                <a:cs typeface="Times New Roman" panose="02020603050405020304" pitchFamily="18" charset="0"/>
              </a:rPr>
              <a:t>Balkenhol</a:t>
            </a:r>
            <a:r>
              <a:rPr lang="it-IT" sz="1000" kern="100" dirty="0">
                <a:latin typeface="Aptos" panose="020B0004020202020204" pitchFamily="34" charset="0"/>
                <a:ea typeface="Aptos" panose="020B0004020202020204" pitchFamily="34" charset="0"/>
                <a:cs typeface="Times New Roman" panose="02020603050405020304" pitchFamily="18" charset="0"/>
              </a:rPr>
              <a:t> M, </a:t>
            </a:r>
            <a:r>
              <a:rPr lang="it-IT" sz="1000" kern="100" dirty="0" err="1">
                <a:latin typeface="Aptos" panose="020B0004020202020204" pitchFamily="34" charset="0"/>
                <a:ea typeface="Aptos" panose="020B0004020202020204" pitchFamily="34" charset="0"/>
                <a:cs typeface="Times New Roman" panose="02020603050405020304" pitchFamily="18" charset="0"/>
              </a:rPr>
              <a:t>Geessink</a:t>
            </a:r>
            <a:r>
              <a:rPr lang="it-IT" sz="1000" kern="100" dirty="0">
                <a:latin typeface="Aptos" panose="020B0004020202020204" pitchFamily="34" charset="0"/>
                <a:ea typeface="Aptos" panose="020B0004020202020204" pitchFamily="34" charset="0"/>
                <a:cs typeface="Times New Roman" panose="02020603050405020304" pitchFamily="18" charset="0"/>
              </a:rPr>
              <a:t> O, </a:t>
            </a:r>
            <a:r>
              <a:rPr lang="it-IT" sz="1000" kern="100" dirty="0" err="1">
                <a:latin typeface="Aptos" panose="020B0004020202020204" pitchFamily="34" charset="0"/>
                <a:ea typeface="Aptos" panose="020B0004020202020204" pitchFamily="34" charset="0"/>
                <a:cs typeface="Times New Roman" panose="02020603050405020304" pitchFamily="18" charset="0"/>
              </a:rPr>
              <a:t>Stathonikos</a:t>
            </a:r>
            <a:r>
              <a:rPr lang="it-IT" sz="1000" kern="100" dirty="0">
                <a:latin typeface="Aptos" panose="020B0004020202020204" pitchFamily="34" charset="0"/>
                <a:ea typeface="Aptos" panose="020B0004020202020204" pitchFamily="34" charset="0"/>
                <a:cs typeface="Times New Roman" panose="02020603050405020304" pitchFamily="18" charset="0"/>
              </a:rPr>
              <a:t> N, van Dijk MC, </a:t>
            </a:r>
            <a:r>
              <a:rPr lang="it-IT" sz="1000" kern="100" dirty="0" err="1">
                <a:latin typeface="Aptos" panose="020B0004020202020204" pitchFamily="34" charset="0"/>
                <a:ea typeface="Aptos" panose="020B0004020202020204" pitchFamily="34" charset="0"/>
                <a:cs typeface="Times New Roman" panose="02020603050405020304" pitchFamily="18" charset="0"/>
              </a:rPr>
              <a:t>Bult</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Beca</a:t>
            </a:r>
            <a:r>
              <a:rPr lang="it-IT" sz="1000" kern="100" dirty="0">
                <a:latin typeface="Aptos" panose="020B0004020202020204" pitchFamily="34" charset="0"/>
                <a:ea typeface="Aptos" panose="020B0004020202020204" pitchFamily="34" charset="0"/>
                <a:cs typeface="Times New Roman" panose="02020603050405020304" pitchFamily="18" charset="0"/>
              </a:rPr>
              <a:t> F, Beck AH, Wang D, </a:t>
            </a:r>
            <a:r>
              <a:rPr lang="it-IT" sz="1000" kern="100" dirty="0" err="1">
                <a:latin typeface="Aptos" panose="020B0004020202020204" pitchFamily="34" charset="0"/>
                <a:ea typeface="Aptos" panose="020B0004020202020204" pitchFamily="34" charset="0"/>
                <a:cs typeface="Times New Roman" panose="02020603050405020304" pitchFamily="18" charset="0"/>
              </a:rPr>
              <a:t>Khosla</a:t>
            </a:r>
            <a:r>
              <a:rPr lang="it-IT" sz="1000" kern="100" dirty="0">
                <a:latin typeface="Aptos" panose="020B0004020202020204" pitchFamily="34" charset="0"/>
                <a:ea typeface="Aptos" panose="020B0004020202020204" pitchFamily="34" charset="0"/>
                <a:cs typeface="Times New Roman" panose="02020603050405020304" pitchFamily="18" charset="0"/>
              </a:rPr>
              <a:t> A, </a:t>
            </a:r>
            <a:r>
              <a:rPr lang="it-IT" sz="1000" kern="100" dirty="0" err="1">
                <a:latin typeface="Aptos" panose="020B0004020202020204" pitchFamily="34" charset="0"/>
                <a:ea typeface="Aptos" panose="020B0004020202020204" pitchFamily="34" charset="0"/>
                <a:cs typeface="Times New Roman" panose="02020603050405020304" pitchFamily="18" charset="0"/>
              </a:rPr>
              <a:t>Gargeya</a:t>
            </a:r>
            <a:r>
              <a:rPr lang="it-IT" sz="1000" kern="100" dirty="0">
                <a:latin typeface="Aptos" panose="020B0004020202020204" pitchFamily="34" charset="0"/>
                <a:ea typeface="Aptos" panose="020B0004020202020204" pitchFamily="34" charset="0"/>
                <a:cs typeface="Times New Roman" panose="02020603050405020304" pitchFamily="18" charset="0"/>
              </a:rPr>
              <a:t> R, </a:t>
            </a:r>
            <a:r>
              <a:rPr lang="it-IT" sz="1000" kern="100" dirty="0" err="1">
                <a:latin typeface="Aptos" panose="020B0004020202020204" pitchFamily="34" charset="0"/>
                <a:ea typeface="Aptos" panose="020B0004020202020204" pitchFamily="34" charset="0"/>
                <a:cs typeface="Times New Roman" panose="02020603050405020304" pitchFamily="18" charset="0"/>
              </a:rPr>
              <a:t>Irshad</a:t>
            </a:r>
            <a:r>
              <a:rPr lang="it-IT" sz="1000" kern="100" dirty="0">
                <a:latin typeface="Aptos" panose="020B0004020202020204" pitchFamily="34" charset="0"/>
                <a:ea typeface="Aptos" panose="020B0004020202020204" pitchFamily="34" charset="0"/>
                <a:cs typeface="Times New Roman" panose="02020603050405020304" pitchFamily="18" charset="0"/>
              </a:rPr>
              <a:t> H, Zhong A, </a:t>
            </a:r>
            <a:r>
              <a:rPr lang="it-IT" sz="1000" kern="100" dirty="0" err="1">
                <a:latin typeface="Aptos" panose="020B0004020202020204" pitchFamily="34" charset="0"/>
                <a:ea typeface="Aptos" panose="020B0004020202020204" pitchFamily="34" charset="0"/>
                <a:cs typeface="Times New Roman" panose="02020603050405020304" pitchFamily="18" charset="0"/>
              </a:rPr>
              <a:t>Dou</a:t>
            </a:r>
            <a:r>
              <a:rPr lang="it-IT" sz="1000" kern="100" dirty="0">
                <a:latin typeface="Aptos" panose="020B0004020202020204" pitchFamily="34" charset="0"/>
                <a:ea typeface="Aptos" panose="020B0004020202020204" pitchFamily="34" charset="0"/>
                <a:cs typeface="Times New Roman" panose="02020603050405020304" pitchFamily="18" charset="0"/>
              </a:rPr>
              <a:t> Q, Li Q, Chen H, </a:t>
            </a:r>
            <a:r>
              <a:rPr lang="it-IT" sz="1000" kern="100" dirty="0" err="1">
                <a:latin typeface="Aptos" panose="020B0004020202020204" pitchFamily="34" charset="0"/>
                <a:ea typeface="Aptos" panose="020B0004020202020204" pitchFamily="34" charset="0"/>
                <a:cs typeface="Times New Roman" panose="02020603050405020304" pitchFamily="18" charset="0"/>
              </a:rPr>
              <a:t>Lin</a:t>
            </a:r>
            <a:r>
              <a:rPr lang="it-IT" sz="1000" kern="100" dirty="0">
                <a:latin typeface="Aptos" panose="020B0004020202020204" pitchFamily="34" charset="0"/>
                <a:ea typeface="Aptos" panose="020B0004020202020204" pitchFamily="34" charset="0"/>
                <a:cs typeface="Times New Roman" panose="02020603050405020304" pitchFamily="18" charset="0"/>
              </a:rPr>
              <a:t> HJ, </a:t>
            </a:r>
            <a:r>
              <a:rPr lang="it-IT" sz="1000" kern="100" dirty="0" err="1">
                <a:latin typeface="Aptos" panose="020B0004020202020204" pitchFamily="34" charset="0"/>
                <a:ea typeface="Aptos" panose="020B0004020202020204" pitchFamily="34" charset="0"/>
                <a:cs typeface="Times New Roman" panose="02020603050405020304" pitchFamily="18" charset="0"/>
              </a:rPr>
              <a:t>Heng</a:t>
            </a:r>
            <a:r>
              <a:rPr lang="it-IT" sz="1000" kern="100" dirty="0">
                <a:latin typeface="Aptos" panose="020B0004020202020204" pitchFamily="34" charset="0"/>
                <a:ea typeface="Aptos" panose="020B0004020202020204" pitchFamily="34" charset="0"/>
                <a:cs typeface="Times New Roman" panose="02020603050405020304" pitchFamily="18" charset="0"/>
              </a:rPr>
              <a:t> PA, </a:t>
            </a:r>
            <a:r>
              <a:rPr lang="it-IT" sz="1000" kern="100" dirty="0" err="1">
                <a:latin typeface="Aptos" panose="020B0004020202020204" pitchFamily="34" charset="0"/>
                <a:ea typeface="Aptos" panose="020B0004020202020204" pitchFamily="34" charset="0"/>
                <a:cs typeface="Times New Roman" panose="02020603050405020304" pitchFamily="18" charset="0"/>
              </a:rPr>
              <a:t>Haß</a:t>
            </a:r>
            <a:r>
              <a:rPr lang="it-IT" sz="1000" kern="100" dirty="0">
                <a:latin typeface="Aptos" panose="020B0004020202020204" pitchFamily="34" charset="0"/>
                <a:ea typeface="Aptos" panose="020B0004020202020204" pitchFamily="34" charset="0"/>
                <a:cs typeface="Times New Roman" panose="02020603050405020304" pitchFamily="18" charset="0"/>
              </a:rPr>
              <a:t> C, Bruni E, Wong Q, </a:t>
            </a:r>
            <a:r>
              <a:rPr lang="it-IT" sz="1000" kern="100" dirty="0" err="1">
                <a:latin typeface="Aptos" panose="020B0004020202020204" pitchFamily="34" charset="0"/>
                <a:ea typeface="Aptos" panose="020B0004020202020204" pitchFamily="34" charset="0"/>
                <a:cs typeface="Times New Roman" panose="02020603050405020304" pitchFamily="18" charset="0"/>
              </a:rPr>
              <a:t>Halici</a:t>
            </a:r>
            <a:r>
              <a:rPr lang="it-IT" sz="1000" kern="100" dirty="0">
                <a:latin typeface="Aptos" panose="020B0004020202020204" pitchFamily="34" charset="0"/>
                <a:ea typeface="Aptos" panose="020B0004020202020204" pitchFamily="34" charset="0"/>
                <a:cs typeface="Times New Roman" panose="02020603050405020304" pitchFamily="18" charset="0"/>
              </a:rPr>
              <a:t> U, </a:t>
            </a:r>
            <a:r>
              <a:rPr lang="it-IT" sz="1000" kern="100" dirty="0" err="1">
                <a:latin typeface="Aptos" panose="020B0004020202020204" pitchFamily="34" charset="0"/>
                <a:ea typeface="Aptos" panose="020B0004020202020204" pitchFamily="34" charset="0"/>
                <a:cs typeface="Times New Roman" panose="02020603050405020304" pitchFamily="18" charset="0"/>
              </a:rPr>
              <a:t>Öner</a:t>
            </a:r>
            <a:r>
              <a:rPr lang="it-IT" sz="1000" kern="100" dirty="0">
                <a:latin typeface="Aptos" panose="020B0004020202020204" pitchFamily="34" charset="0"/>
                <a:ea typeface="Aptos" panose="020B0004020202020204" pitchFamily="34" charset="0"/>
                <a:cs typeface="Times New Roman" panose="02020603050405020304" pitchFamily="18" charset="0"/>
              </a:rPr>
              <a:t> MÜ, </a:t>
            </a:r>
            <a:r>
              <a:rPr lang="it-IT" sz="1000" kern="100" dirty="0" err="1">
                <a:latin typeface="Aptos" panose="020B0004020202020204" pitchFamily="34" charset="0"/>
                <a:ea typeface="Aptos" panose="020B0004020202020204" pitchFamily="34" charset="0"/>
                <a:cs typeface="Times New Roman" panose="02020603050405020304" pitchFamily="18" charset="0"/>
              </a:rPr>
              <a:t>Cetin</a:t>
            </a:r>
            <a:r>
              <a:rPr lang="it-IT" sz="1000" kern="100" dirty="0">
                <a:latin typeface="Aptos" panose="020B0004020202020204" pitchFamily="34" charset="0"/>
                <a:ea typeface="Aptos" panose="020B0004020202020204" pitchFamily="34" charset="0"/>
                <a:cs typeface="Times New Roman" panose="02020603050405020304" pitchFamily="18" charset="0"/>
              </a:rPr>
              <a:t>-Atalay R, </a:t>
            </a:r>
            <a:r>
              <a:rPr lang="it-IT" sz="1000" kern="100" dirty="0" err="1">
                <a:latin typeface="Aptos" panose="020B0004020202020204" pitchFamily="34" charset="0"/>
                <a:ea typeface="Aptos" panose="020B0004020202020204" pitchFamily="34" charset="0"/>
                <a:cs typeface="Times New Roman" panose="02020603050405020304" pitchFamily="18" charset="0"/>
              </a:rPr>
              <a:t>Berseth</a:t>
            </a:r>
            <a:r>
              <a:rPr lang="it-IT" sz="1000" kern="100" dirty="0">
                <a:latin typeface="Aptos" panose="020B0004020202020204" pitchFamily="34" charset="0"/>
                <a:ea typeface="Aptos" panose="020B0004020202020204" pitchFamily="34" charset="0"/>
                <a:cs typeface="Times New Roman" panose="02020603050405020304" pitchFamily="18" charset="0"/>
              </a:rPr>
              <a:t> M, </a:t>
            </a:r>
            <a:r>
              <a:rPr lang="it-IT" sz="1000" kern="100" dirty="0" err="1">
                <a:latin typeface="Aptos" panose="020B0004020202020204" pitchFamily="34" charset="0"/>
                <a:ea typeface="Aptos" panose="020B0004020202020204" pitchFamily="34" charset="0"/>
                <a:cs typeface="Times New Roman" panose="02020603050405020304" pitchFamily="18" charset="0"/>
              </a:rPr>
              <a:t>Khvatkov</a:t>
            </a:r>
            <a:r>
              <a:rPr lang="it-IT" sz="1000" kern="100" dirty="0">
                <a:latin typeface="Aptos" panose="020B0004020202020204" pitchFamily="34" charset="0"/>
                <a:ea typeface="Aptos" panose="020B0004020202020204" pitchFamily="34" charset="0"/>
                <a:cs typeface="Times New Roman" panose="02020603050405020304" pitchFamily="18" charset="0"/>
              </a:rPr>
              <a:t> V, </a:t>
            </a:r>
            <a:r>
              <a:rPr lang="it-IT" sz="1000" kern="100" dirty="0" err="1">
                <a:latin typeface="Aptos" panose="020B0004020202020204" pitchFamily="34" charset="0"/>
                <a:ea typeface="Aptos" panose="020B0004020202020204" pitchFamily="34" charset="0"/>
                <a:cs typeface="Times New Roman" panose="02020603050405020304" pitchFamily="18" charset="0"/>
              </a:rPr>
              <a:t>Vylegzhanin</a:t>
            </a:r>
            <a:r>
              <a:rPr lang="it-IT" sz="1000" kern="100" dirty="0">
                <a:latin typeface="Aptos" panose="020B0004020202020204" pitchFamily="34" charset="0"/>
                <a:ea typeface="Aptos" panose="020B0004020202020204" pitchFamily="34" charset="0"/>
                <a:cs typeface="Times New Roman" panose="02020603050405020304" pitchFamily="18" charset="0"/>
              </a:rPr>
              <a:t> A, Kraus O, </a:t>
            </a:r>
            <a:r>
              <a:rPr lang="it-IT" sz="1000" kern="100" dirty="0" err="1">
                <a:latin typeface="Aptos" panose="020B0004020202020204" pitchFamily="34" charset="0"/>
                <a:ea typeface="Aptos" panose="020B0004020202020204" pitchFamily="34" charset="0"/>
                <a:cs typeface="Times New Roman" panose="02020603050405020304" pitchFamily="18" charset="0"/>
              </a:rPr>
              <a:t>Shaban</a:t>
            </a:r>
            <a:r>
              <a:rPr lang="it-IT" sz="1000" kern="100" dirty="0">
                <a:latin typeface="Aptos" panose="020B0004020202020204" pitchFamily="34" charset="0"/>
                <a:ea typeface="Aptos" panose="020B0004020202020204" pitchFamily="34" charset="0"/>
                <a:cs typeface="Times New Roman" panose="02020603050405020304" pitchFamily="18" charset="0"/>
              </a:rPr>
              <a:t> M, </a:t>
            </a:r>
            <a:r>
              <a:rPr lang="it-IT" sz="1000" kern="100" dirty="0" err="1">
                <a:latin typeface="Aptos" panose="020B0004020202020204" pitchFamily="34" charset="0"/>
                <a:ea typeface="Aptos" panose="020B0004020202020204" pitchFamily="34" charset="0"/>
                <a:cs typeface="Times New Roman" panose="02020603050405020304" pitchFamily="18" charset="0"/>
              </a:rPr>
              <a:t>Rajpoot</a:t>
            </a:r>
            <a:r>
              <a:rPr lang="it-IT" sz="1000" kern="100" dirty="0">
                <a:latin typeface="Aptos" panose="020B0004020202020204" pitchFamily="34" charset="0"/>
                <a:ea typeface="Aptos" panose="020B0004020202020204" pitchFamily="34" charset="0"/>
                <a:cs typeface="Times New Roman" panose="02020603050405020304" pitchFamily="18" charset="0"/>
              </a:rPr>
              <a:t> N, </a:t>
            </a:r>
            <a:r>
              <a:rPr lang="it-IT" sz="1000" kern="100" dirty="0" err="1">
                <a:latin typeface="Aptos" panose="020B0004020202020204" pitchFamily="34" charset="0"/>
                <a:ea typeface="Aptos" panose="020B0004020202020204" pitchFamily="34" charset="0"/>
                <a:cs typeface="Times New Roman" panose="02020603050405020304" pitchFamily="18" charset="0"/>
              </a:rPr>
              <a:t>Awan</a:t>
            </a:r>
            <a:r>
              <a:rPr lang="it-IT" sz="1000" kern="100" dirty="0">
                <a:latin typeface="Aptos" panose="020B0004020202020204" pitchFamily="34" charset="0"/>
                <a:ea typeface="Aptos" panose="020B0004020202020204" pitchFamily="34" charset="0"/>
                <a:cs typeface="Times New Roman" panose="02020603050405020304" pitchFamily="18" charset="0"/>
              </a:rPr>
              <a:t> R, </a:t>
            </a:r>
            <a:r>
              <a:rPr lang="it-IT" sz="1000" kern="100" dirty="0" err="1">
                <a:latin typeface="Aptos" panose="020B0004020202020204" pitchFamily="34" charset="0"/>
                <a:ea typeface="Aptos" panose="020B0004020202020204" pitchFamily="34" charset="0"/>
                <a:cs typeface="Times New Roman" panose="02020603050405020304" pitchFamily="18" charset="0"/>
              </a:rPr>
              <a:t>Sirinukunwattana</a:t>
            </a:r>
            <a:r>
              <a:rPr lang="it-IT" sz="1000" kern="100" dirty="0">
                <a:latin typeface="Aptos" panose="020B0004020202020204" pitchFamily="34" charset="0"/>
                <a:ea typeface="Aptos" panose="020B0004020202020204" pitchFamily="34" charset="0"/>
                <a:cs typeface="Times New Roman" panose="02020603050405020304" pitchFamily="18" charset="0"/>
              </a:rPr>
              <a:t> K, </a:t>
            </a:r>
            <a:r>
              <a:rPr lang="it-IT" sz="1000" kern="100" dirty="0" err="1">
                <a:latin typeface="Aptos" panose="020B0004020202020204" pitchFamily="34" charset="0"/>
                <a:ea typeface="Aptos" panose="020B0004020202020204" pitchFamily="34" charset="0"/>
                <a:cs typeface="Times New Roman" panose="02020603050405020304" pitchFamily="18" charset="0"/>
              </a:rPr>
              <a:t>Qaiser</a:t>
            </a:r>
            <a:r>
              <a:rPr lang="it-IT" sz="1000" kern="100" dirty="0">
                <a:latin typeface="Aptos" panose="020B0004020202020204" pitchFamily="34" charset="0"/>
                <a:ea typeface="Aptos" panose="020B0004020202020204" pitchFamily="34" charset="0"/>
                <a:cs typeface="Times New Roman" panose="02020603050405020304" pitchFamily="18" charset="0"/>
              </a:rPr>
              <a:t> T, Tsang YW, </a:t>
            </a:r>
            <a:r>
              <a:rPr lang="it-IT" sz="1000" kern="100" dirty="0" err="1">
                <a:latin typeface="Aptos" panose="020B0004020202020204" pitchFamily="34" charset="0"/>
                <a:ea typeface="Aptos" panose="020B0004020202020204" pitchFamily="34" charset="0"/>
                <a:cs typeface="Times New Roman" panose="02020603050405020304" pitchFamily="18" charset="0"/>
              </a:rPr>
              <a:t>Tellez</a:t>
            </a:r>
            <a:r>
              <a:rPr lang="it-IT" sz="1000" kern="100" dirty="0">
                <a:latin typeface="Aptos" panose="020B0004020202020204" pitchFamily="34" charset="0"/>
                <a:ea typeface="Aptos" panose="020B0004020202020204" pitchFamily="34" charset="0"/>
                <a:cs typeface="Times New Roman" panose="02020603050405020304" pitchFamily="18" charset="0"/>
              </a:rPr>
              <a:t> D, </a:t>
            </a:r>
            <a:r>
              <a:rPr lang="it-IT" sz="1000" kern="100" dirty="0" err="1">
                <a:latin typeface="Aptos" panose="020B0004020202020204" pitchFamily="34" charset="0"/>
                <a:ea typeface="Aptos" panose="020B0004020202020204" pitchFamily="34" charset="0"/>
                <a:cs typeface="Times New Roman" panose="02020603050405020304" pitchFamily="18" charset="0"/>
              </a:rPr>
              <a:t>Annuscheit</a:t>
            </a:r>
            <a:r>
              <a:rPr lang="it-IT" sz="1000" kern="100" dirty="0">
                <a:latin typeface="Aptos" panose="020B0004020202020204" pitchFamily="34" charset="0"/>
                <a:ea typeface="Aptos" panose="020B0004020202020204" pitchFamily="34" charset="0"/>
                <a:cs typeface="Times New Roman" panose="02020603050405020304" pitchFamily="18" charset="0"/>
              </a:rPr>
              <a:t> J, </a:t>
            </a:r>
            <a:r>
              <a:rPr lang="it-IT" sz="1000" kern="100" dirty="0" err="1">
                <a:latin typeface="Aptos" panose="020B0004020202020204" pitchFamily="34" charset="0"/>
                <a:ea typeface="Aptos" panose="020B0004020202020204" pitchFamily="34" charset="0"/>
                <a:cs typeface="Times New Roman" panose="02020603050405020304" pitchFamily="18" charset="0"/>
              </a:rPr>
              <a:t>Hufnagl</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Valkonen</a:t>
            </a:r>
            <a:r>
              <a:rPr lang="it-IT" sz="1000" kern="100" dirty="0">
                <a:latin typeface="Aptos" panose="020B0004020202020204" pitchFamily="34" charset="0"/>
                <a:ea typeface="Aptos" panose="020B0004020202020204" pitchFamily="34" charset="0"/>
                <a:cs typeface="Times New Roman" panose="02020603050405020304" pitchFamily="18" charset="0"/>
              </a:rPr>
              <a:t> M, </a:t>
            </a:r>
            <a:r>
              <a:rPr lang="it-IT" sz="1000" kern="100" dirty="0" err="1">
                <a:latin typeface="Aptos" panose="020B0004020202020204" pitchFamily="34" charset="0"/>
                <a:ea typeface="Aptos" panose="020B0004020202020204" pitchFamily="34" charset="0"/>
                <a:cs typeface="Times New Roman" panose="02020603050405020304" pitchFamily="18" charset="0"/>
              </a:rPr>
              <a:t>Kartasalo</a:t>
            </a:r>
            <a:r>
              <a:rPr lang="it-IT" sz="1000" kern="100" dirty="0">
                <a:latin typeface="Aptos" panose="020B0004020202020204" pitchFamily="34" charset="0"/>
                <a:ea typeface="Aptos" panose="020B0004020202020204" pitchFamily="34" charset="0"/>
                <a:cs typeface="Times New Roman" panose="02020603050405020304" pitchFamily="18" charset="0"/>
              </a:rPr>
              <a:t> K, </a:t>
            </a:r>
            <a:r>
              <a:rPr lang="it-IT" sz="1000" kern="100" dirty="0" err="1">
                <a:latin typeface="Aptos" panose="020B0004020202020204" pitchFamily="34" charset="0"/>
                <a:ea typeface="Aptos" panose="020B0004020202020204" pitchFamily="34" charset="0"/>
                <a:cs typeface="Times New Roman" panose="02020603050405020304" pitchFamily="18" charset="0"/>
              </a:rPr>
              <a:t>Latonen</a:t>
            </a:r>
            <a:r>
              <a:rPr lang="it-IT" sz="1000" kern="100" dirty="0">
                <a:latin typeface="Aptos" panose="020B0004020202020204" pitchFamily="34" charset="0"/>
                <a:ea typeface="Aptos" panose="020B0004020202020204" pitchFamily="34" charset="0"/>
                <a:cs typeface="Times New Roman" panose="02020603050405020304" pitchFamily="18" charset="0"/>
              </a:rPr>
              <a:t> L, </a:t>
            </a:r>
            <a:r>
              <a:rPr lang="it-IT" sz="1000" kern="100" dirty="0" err="1">
                <a:latin typeface="Aptos" panose="020B0004020202020204" pitchFamily="34" charset="0"/>
                <a:ea typeface="Aptos" panose="020B0004020202020204" pitchFamily="34" charset="0"/>
                <a:cs typeface="Times New Roman" panose="02020603050405020304" pitchFamily="18" charset="0"/>
              </a:rPr>
              <a:t>Ruusuvuori</a:t>
            </a:r>
            <a:r>
              <a:rPr lang="it-IT" sz="1000" kern="100" dirty="0">
                <a:latin typeface="Aptos" panose="020B0004020202020204" pitchFamily="34" charset="0"/>
                <a:ea typeface="Aptos" panose="020B0004020202020204" pitchFamily="34" charset="0"/>
                <a:cs typeface="Times New Roman" panose="02020603050405020304" pitchFamily="18" charset="0"/>
              </a:rPr>
              <a:t> P, </a:t>
            </a:r>
            <a:r>
              <a:rPr lang="it-IT" sz="1000" kern="100" dirty="0" err="1">
                <a:latin typeface="Aptos" panose="020B0004020202020204" pitchFamily="34" charset="0"/>
                <a:ea typeface="Aptos" panose="020B0004020202020204" pitchFamily="34" charset="0"/>
                <a:cs typeface="Times New Roman" panose="02020603050405020304" pitchFamily="18" charset="0"/>
              </a:rPr>
              <a:t>Liimatainen</a:t>
            </a:r>
            <a:r>
              <a:rPr lang="it-IT" sz="1000" kern="100" dirty="0">
                <a:latin typeface="Aptos" panose="020B0004020202020204" pitchFamily="34" charset="0"/>
                <a:ea typeface="Aptos" panose="020B0004020202020204" pitchFamily="34" charset="0"/>
                <a:cs typeface="Times New Roman" panose="02020603050405020304" pitchFamily="18" charset="0"/>
              </a:rPr>
              <a:t> K, </a:t>
            </a:r>
            <a:r>
              <a:rPr lang="it-IT" sz="1000" kern="100" dirty="0" err="1">
                <a:latin typeface="Aptos" panose="020B0004020202020204" pitchFamily="34" charset="0"/>
                <a:ea typeface="Aptos" panose="020B0004020202020204" pitchFamily="34" charset="0"/>
                <a:cs typeface="Times New Roman" panose="02020603050405020304" pitchFamily="18" charset="0"/>
              </a:rPr>
              <a:t>Albarqouni</a:t>
            </a:r>
            <a:r>
              <a:rPr lang="it-IT" sz="1000" kern="100" dirty="0">
                <a:latin typeface="Aptos" panose="020B0004020202020204" pitchFamily="34" charset="0"/>
                <a:ea typeface="Aptos" panose="020B0004020202020204" pitchFamily="34" charset="0"/>
                <a:cs typeface="Times New Roman" panose="02020603050405020304" pitchFamily="18" charset="0"/>
              </a:rPr>
              <a:t> S, </a:t>
            </a:r>
            <a:r>
              <a:rPr lang="it-IT" sz="1000" kern="100" dirty="0" err="1">
                <a:latin typeface="Aptos" panose="020B0004020202020204" pitchFamily="34" charset="0"/>
                <a:ea typeface="Aptos" panose="020B0004020202020204" pitchFamily="34" charset="0"/>
                <a:cs typeface="Times New Roman" panose="02020603050405020304" pitchFamily="18" charset="0"/>
              </a:rPr>
              <a:t>Mungal</a:t>
            </a:r>
            <a:r>
              <a:rPr lang="it-IT" sz="1000" kern="100" dirty="0">
                <a:latin typeface="Aptos" panose="020B0004020202020204" pitchFamily="34" charset="0"/>
                <a:ea typeface="Aptos" panose="020B0004020202020204" pitchFamily="34" charset="0"/>
                <a:cs typeface="Times New Roman" panose="02020603050405020304" pitchFamily="18" charset="0"/>
              </a:rPr>
              <a:t> B, George A, </a:t>
            </a:r>
            <a:r>
              <a:rPr lang="it-IT" sz="1000" kern="100" dirty="0" err="1">
                <a:latin typeface="Aptos" panose="020B0004020202020204" pitchFamily="34" charset="0"/>
                <a:ea typeface="Aptos" panose="020B0004020202020204" pitchFamily="34" charset="0"/>
                <a:cs typeface="Times New Roman" panose="02020603050405020304" pitchFamily="18" charset="0"/>
              </a:rPr>
              <a:t>Demirci</a:t>
            </a:r>
            <a:r>
              <a:rPr lang="it-IT" sz="1000" kern="100" dirty="0">
                <a:latin typeface="Aptos" panose="020B0004020202020204" pitchFamily="34" charset="0"/>
                <a:ea typeface="Aptos" panose="020B0004020202020204" pitchFamily="34" charset="0"/>
                <a:cs typeface="Times New Roman" panose="02020603050405020304" pitchFamily="18" charset="0"/>
              </a:rPr>
              <a:t> S, </a:t>
            </a:r>
            <a:r>
              <a:rPr lang="it-IT" sz="1000" kern="100" dirty="0" err="1">
                <a:latin typeface="Aptos" panose="020B0004020202020204" pitchFamily="34" charset="0"/>
                <a:ea typeface="Aptos" panose="020B0004020202020204" pitchFamily="34" charset="0"/>
                <a:cs typeface="Times New Roman" panose="02020603050405020304" pitchFamily="18" charset="0"/>
              </a:rPr>
              <a:t>Navab</a:t>
            </a:r>
            <a:r>
              <a:rPr lang="it-IT" sz="1000" kern="100" dirty="0">
                <a:latin typeface="Aptos" panose="020B0004020202020204" pitchFamily="34" charset="0"/>
                <a:ea typeface="Aptos" panose="020B0004020202020204" pitchFamily="34" charset="0"/>
                <a:cs typeface="Times New Roman" panose="02020603050405020304" pitchFamily="18" charset="0"/>
              </a:rPr>
              <a:t> N, Watanabe S, Seno S, Takenaka Y, </a:t>
            </a:r>
            <a:r>
              <a:rPr lang="it-IT" sz="1000" kern="100" dirty="0" err="1">
                <a:latin typeface="Aptos" panose="020B0004020202020204" pitchFamily="34" charset="0"/>
                <a:ea typeface="Aptos" panose="020B0004020202020204" pitchFamily="34" charset="0"/>
                <a:cs typeface="Times New Roman" panose="02020603050405020304" pitchFamily="18" charset="0"/>
              </a:rPr>
              <a:t>Matsuda</a:t>
            </a:r>
            <a:r>
              <a:rPr lang="it-IT" sz="1000" kern="100" dirty="0">
                <a:latin typeface="Aptos" panose="020B0004020202020204" pitchFamily="34" charset="0"/>
                <a:ea typeface="Aptos" panose="020B0004020202020204" pitchFamily="34" charset="0"/>
                <a:cs typeface="Times New Roman" panose="02020603050405020304" pitchFamily="18" charset="0"/>
              </a:rPr>
              <a:t> H, </a:t>
            </a:r>
            <a:r>
              <a:rPr lang="it-IT" sz="1000" kern="100" dirty="0" err="1">
                <a:latin typeface="Aptos" panose="020B0004020202020204" pitchFamily="34" charset="0"/>
                <a:ea typeface="Aptos" panose="020B0004020202020204" pitchFamily="34" charset="0"/>
                <a:cs typeface="Times New Roman" panose="02020603050405020304" pitchFamily="18" charset="0"/>
              </a:rPr>
              <a:t>Ahmady</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Phoulady</a:t>
            </a:r>
            <a:r>
              <a:rPr lang="it-IT" sz="1000" kern="100" dirty="0">
                <a:latin typeface="Aptos" panose="020B0004020202020204" pitchFamily="34" charset="0"/>
                <a:ea typeface="Aptos" panose="020B0004020202020204" pitchFamily="34" charset="0"/>
                <a:cs typeface="Times New Roman" panose="02020603050405020304" pitchFamily="18" charset="0"/>
              </a:rPr>
              <a:t> H, Kovalev V, </a:t>
            </a:r>
            <a:r>
              <a:rPr lang="it-IT" sz="1000" kern="100" dirty="0" err="1">
                <a:latin typeface="Aptos" panose="020B0004020202020204" pitchFamily="34" charset="0"/>
                <a:ea typeface="Aptos" panose="020B0004020202020204" pitchFamily="34" charset="0"/>
                <a:cs typeface="Times New Roman" panose="02020603050405020304" pitchFamily="18" charset="0"/>
              </a:rPr>
              <a:t>Kalinovsky</a:t>
            </a:r>
            <a:r>
              <a:rPr lang="it-IT" sz="1000" kern="100" dirty="0">
                <a:latin typeface="Aptos" panose="020B0004020202020204" pitchFamily="34" charset="0"/>
                <a:ea typeface="Aptos" panose="020B0004020202020204" pitchFamily="34" charset="0"/>
                <a:cs typeface="Times New Roman" panose="02020603050405020304" pitchFamily="18" charset="0"/>
              </a:rPr>
              <a:t> A, </a:t>
            </a:r>
            <a:r>
              <a:rPr lang="it-IT" sz="1000" kern="100" dirty="0" err="1">
                <a:latin typeface="Aptos" panose="020B0004020202020204" pitchFamily="34" charset="0"/>
                <a:ea typeface="Aptos" panose="020B0004020202020204" pitchFamily="34" charset="0"/>
                <a:cs typeface="Times New Roman" panose="02020603050405020304" pitchFamily="18" charset="0"/>
              </a:rPr>
              <a:t>Liauchuk</a:t>
            </a:r>
            <a:r>
              <a:rPr lang="it-IT" sz="1000" kern="100" dirty="0">
                <a:latin typeface="Aptos" panose="020B0004020202020204" pitchFamily="34" charset="0"/>
                <a:ea typeface="Aptos" panose="020B0004020202020204" pitchFamily="34" charset="0"/>
                <a:cs typeface="Times New Roman" panose="02020603050405020304" pitchFamily="18" charset="0"/>
              </a:rPr>
              <a:t> V, </a:t>
            </a:r>
            <a:r>
              <a:rPr lang="it-IT" sz="1000" kern="100" dirty="0" err="1">
                <a:latin typeface="Aptos" panose="020B0004020202020204" pitchFamily="34" charset="0"/>
                <a:ea typeface="Aptos" panose="020B0004020202020204" pitchFamily="34" charset="0"/>
                <a:cs typeface="Times New Roman" panose="02020603050405020304" pitchFamily="18" charset="0"/>
              </a:rPr>
              <a:t>Bueno</a:t>
            </a:r>
            <a:r>
              <a:rPr lang="it-IT" sz="1000" kern="100" dirty="0">
                <a:latin typeface="Aptos" panose="020B0004020202020204" pitchFamily="34" charset="0"/>
                <a:ea typeface="Aptos" panose="020B0004020202020204" pitchFamily="34" charset="0"/>
                <a:cs typeface="Times New Roman" panose="02020603050405020304" pitchFamily="18" charset="0"/>
              </a:rPr>
              <a:t> G, Fernandez-</a:t>
            </a:r>
            <a:r>
              <a:rPr lang="it-IT" sz="1000" kern="100" dirty="0" err="1">
                <a:latin typeface="Aptos" panose="020B0004020202020204" pitchFamily="34" charset="0"/>
                <a:ea typeface="Aptos" panose="020B0004020202020204" pitchFamily="34" charset="0"/>
                <a:cs typeface="Times New Roman" panose="02020603050405020304" pitchFamily="18" charset="0"/>
              </a:rPr>
              <a:t>Carrobles</a:t>
            </a:r>
            <a:r>
              <a:rPr lang="it-IT" sz="1000" kern="100" dirty="0">
                <a:latin typeface="Aptos" panose="020B0004020202020204" pitchFamily="34" charset="0"/>
                <a:ea typeface="Aptos" panose="020B0004020202020204" pitchFamily="34" charset="0"/>
                <a:cs typeface="Times New Roman" panose="02020603050405020304" pitchFamily="18" charset="0"/>
              </a:rPr>
              <a:t> MM, Serrano I, Deniz O, </a:t>
            </a:r>
            <a:r>
              <a:rPr lang="it-IT" sz="1000" kern="100" dirty="0" err="1">
                <a:latin typeface="Aptos" panose="020B0004020202020204" pitchFamily="34" charset="0"/>
                <a:ea typeface="Aptos" panose="020B0004020202020204" pitchFamily="34" charset="0"/>
                <a:cs typeface="Times New Roman" panose="02020603050405020304" pitchFamily="18" charset="0"/>
              </a:rPr>
              <a:t>Racoceanu</a:t>
            </a:r>
            <a:r>
              <a:rPr lang="it-IT" sz="1000" kern="100" dirty="0">
                <a:latin typeface="Aptos" panose="020B0004020202020204" pitchFamily="34" charset="0"/>
                <a:ea typeface="Aptos" panose="020B0004020202020204" pitchFamily="34" charset="0"/>
                <a:cs typeface="Times New Roman" panose="02020603050405020304" pitchFamily="18" charset="0"/>
              </a:rPr>
              <a:t> D, </a:t>
            </a:r>
            <a:r>
              <a:rPr lang="it-IT" sz="1000" kern="100" dirty="0" err="1">
                <a:latin typeface="Aptos" panose="020B0004020202020204" pitchFamily="34" charset="0"/>
                <a:ea typeface="Aptos" panose="020B0004020202020204" pitchFamily="34" charset="0"/>
                <a:cs typeface="Times New Roman" panose="02020603050405020304" pitchFamily="18" charset="0"/>
              </a:rPr>
              <a:t>Venâncio</a:t>
            </a:r>
            <a:r>
              <a:rPr lang="it-IT" sz="1000" kern="100" dirty="0">
                <a:latin typeface="Aptos" panose="020B0004020202020204" pitchFamily="34" charset="0"/>
                <a:ea typeface="Aptos" panose="020B0004020202020204" pitchFamily="34" charset="0"/>
                <a:cs typeface="Times New Roman" panose="02020603050405020304" pitchFamily="18" charset="0"/>
              </a:rPr>
              <a:t> R. </a:t>
            </a:r>
            <a:r>
              <a:rPr lang="it-IT" sz="1000" kern="100" dirty="0" err="1">
                <a:latin typeface="Aptos" panose="020B0004020202020204" pitchFamily="34" charset="0"/>
                <a:ea typeface="Aptos" panose="020B0004020202020204" pitchFamily="34" charset="0"/>
                <a:cs typeface="Times New Roman" panose="02020603050405020304" pitchFamily="18" charset="0"/>
              </a:rPr>
              <a:t>Diagnostic</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Assessment</a:t>
            </a:r>
            <a:r>
              <a:rPr lang="it-IT" sz="1000" kern="100" dirty="0">
                <a:latin typeface="Aptos" panose="020B0004020202020204" pitchFamily="34" charset="0"/>
                <a:ea typeface="Aptos" panose="020B0004020202020204" pitchFamily="34" charset="0"/>
                <a:cs typeface="Times New Roman" panose="02020603050405020304" pitchFamily="18" charset="0"/>
              </a:rPr>
              <a:t> of Deep Learning Algorithms for </a:t>
            </a:r>
            <a:r>
              <a:rPr lang="it-IT" sz="1000" kern="100" dirty="0" err="1">
                <a:latin typeface="Aptos" panose="020B0004020202020204" pitchFamily="34" charset="0"/>
                <a:ea typeface="Aptos" panose="020B0004020202020204" pitchFamily="34" charset="0"/>
                <a:cs typeface="Times New Roman" panose="02020603050405020304" pitchFamily="18" charset="0"/>
              </a:rPr>
              <a:t>Detection</a:t>
            </a:r>
            <a:r>
              <a:rPr lang="it-IT" sz="1000" kern="100" dirty="0">
                <a:latin typeface="Aptos" panose="020B0004020202020204" pitchFamily="34" charset="0"/>
                <a:ea typeface="Aptos" panose="020B0004020202020204" pitchFamily="34" charset="0"/>
                <a:cs typeface="Times New Roman" panose="02020603050405020304" pitchFamily="18" charset="0"/>
              </a:rPr>
              <a:t> of </a:t>
            </a:r>
            <a:r>
              <a:rPr lang="it-IT" sz="1000" kern="100" dirty="0" err="1">
                <a:latin typeface="Aptos" panose="020B0004020202020204" pitchFamily="34" charset="0"/>
                <a:ea typeface="Aptos" panose="020B0004020202020204" pitchFamily="34" charset="0"/>
                <a:cs typeface="Times New Roman" panose="02020603050405020304" pitchFamily="18" charset="0"/>
              </a:rPr>
              <a:t>Lymph</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Node</a:t>
            </a:r>
            <a:r>
              <a:rPr lang="it-IT" sz="1000" kern="100" dirty="0">
                <a:latin typeface="Aptos" panose="020B0004020202020204" pitchFamily="34" charset="0"/>
                <a:ea typeface="Aptos" panose="020B0004020202020204" pitchFamily="34" charset="0"/>
                <a:cs typeface="Times New Roman" panose="02020603050405020304" pitchFamily="18" charset="0"/>
              </a:rPr>
              <a:t> </a:t>
            </a:r>
            <a:r>
              <a:rPr lang="it-IT" sz="1000" kern="100" dirty="0" err="1">
                <a:latin typeface="Aptos" panose="020B0004020202020204" pitchFamily="34" charset="0"/>
                <a:ea typeface="Aptos" panose="020B0004020202020204" pitchFamily="34" charset="0"/>
                <a:cs typeface="Times New Roman" panose="02020603050405020304" pitchFamily="18" charset="0"/>
              </a:rPr>
              <a:t>Metastases</a:t>
            </a:r>
            <a:r>
              <a:rPr lang="it-IT" sz="1000" kern="100" dirty="0">
                <a:latin typeface="Aptos" panose="020B0004020202020204" pitchFamily="34" charset="0"/>
                <a:ea typeface="Aptos" panose="020B0004020202020204" pitchFamily="34" charset="0"/>
                <a:cs typeface="Times New Roman" panose="02020603050405020304" pitchFamily="18" charset="0"/>
              </a:rPr>
              <a:t> in Women With </a:t>
            </a:r>
            <a:r>
              <a:rPr lang="it-IT" sz="1000" kern="100" dirty="0" err="1">
                <a:latin typeface="Aptos" panose="020B0004020202020204" pitchFamily="34" charset="0"/>
                <a:ea typeface="Aptos" panose="020B0004020202020204" pitchFamily="34" charset="0"/>
                <a:cs typeface="Times New Roman" panose="02020603050405020304" pitchFamily="18" charset="0"/>
              </a:rPr>
              <a:t>Breast</a:t>
            </a:r>
            <a:r>
              <a:rPr lang="it-IT" sz="1000" kern="100" dirty="0">
                <a:latin typeface="Aptos" panose="020B0004020202020204" pitchFamily="34" charset="0"/>
                <a:ea typeface="Aptos" panose="020B0004020202020204" pitchFamily="34" charset="0"/>
                <a:cs typeface="Times New Roman" panose="02020603050405020304" pitchFamily="18" charset="0"/>
              </a:rPr>
              <a:t> Cancer. JAMA. 2017 </a:t>
            </a:r>
            <a:r>
              <a:rPr lang="it-IT" sz="1000" kern="100" dirty="0" err="1">
                <a:latin typeface="Aptos" panose="020B0004020202020204" pitchFamily="34" charset="0"/>
                <a:ea typeface="Aptos" panose="020B0004020202020204" pitchFamily="34" charset="0"/>
                <a:cs typeface="Times New Roman" panose="02020603050405020304" pitchFamily="18" charset="0"/>
              </a:rPr>
              <a:t>Dec</a:t>
            </a:r>
            <a:r>
              <a:rPr lang="it-IT" sz="1000" kern="100" dirty="0">
                <a:latin typeface="Aptos" panose="020B0004020202020204" pitchFamily="34" charset="0"/>
                <a:ea typeface="Aptos" panose="020B0004020202020204" pitchFamily="34" charset="0"/>
                <a:cs typeface="Times New Roman" panose="02020603050405020304" pitchFamily="18" charset="0"/>
              </a:rPr>
              <a:t> 12;318(22):2199-2210. </a:t>
            </a:r>
            <a:r>
              <a:rPr lang="it-IT" sz="1000" kern="100" dirty="0" err="1">
                <a:latin typeface="Aptos" panose="020B0004020202020204" pitchFamily="34" charset="0"/>
                <a:ea typeface="Aptos" panose="020B0004020202020204" pitchFamily="34" charset="0"/>
                <a:cs typeface="Times New Roman" panose="02020603050405020304" pitchFamily="18" charset="0"/>
              </a:rPr>
              <a:t>doi</a:t>
            </a:r>
            <a:r>
              <a:rPr lang="it-IT" sz="1000" kern="100" dirty="0">
                <a:latin typeface="Aptos" panose="020B0004020202020204" pitchFamily="34" charset="0"/>
                <a:ea typeface="Aptos" panose="020B0004020202020204" pitchFamily="34" charset="0"/>
                <a:cs typeface="Times New Roman" panose="02020603050405020304" pitchFamily="18" charset="0"/>
              </a:rPr>
              <a:t>: 10.1001/jama.2017.14585. PMID: 29234806; PMCID: PMC5820737.</a:t>
            </a:r>
          </a:p>
        </p:txBody>
      </p:sp>
      <p:cxnSp>
        <p:nvCxnSpPr>
          <p:cNvPr id="5" name="Connettore diritto 4">
            <a:extLst>
              <a:ext uri="{FF2B5EF4-FFF2-40B4-BE49-F238E27FC236}">
                <a16:creationId xmlns:a16="http://schemas.microsoft.com/office/drawing/2014/main" id="{C2D83408-CD72-A2FE-743B-25F59C7B38BC}"/>
              </a:ext>
            </a:extLst>
          </p:cNvPr>
          <p:cNvCxnSpPr>
            <a:cxnSpLocks/>
          </p:cNvCxnSpPr>
          <p:nvPr/>
        </p:nvCxnSpPr>
        <p:spPr>
          <a:xfrm>
            <a:off x="4485792" y="869798"/>
            <a:ext cx="0" cy="34568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PlaceHolder 1">
            <a:extLst>
              <a:ext uri="{FF2B5EF4-FFF2-40B4-BE49-F238E27FC236}">
                <a16:creationId xmlns:a16="http://schemas.microsoft.com/office/drawing/2014/main" id="{E49EDAA5-739D-8256-7B54-B6A346723C0B}"/>
              </a:ext>
            </a:extLst>
          </p:cNvPr>
          <p:cNvSpPr txBox="1">
            <a:spLocks/>
          </p:cNvSpPr>
          <p:nvPr/>
        </p:nvSpPr>
        <p:spPr>
          <a:xfrm>
            <a:off x="404447" y="24632"/>
            <a:ext cx="3108188" cy="726668"/>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it-IT" sz="3000" b="1" spc="-1">
                <a:solidFill>
                  <a:schemeClr val="dk1"/>
                </a:solidFill>
                <a:latin typeface="Montserrat"/>
              </a:rPr>
              <a:t>Bibliography</a:t>
            </a:r>
            <a:endParaRPr lang="fr-FR" sz="3000" spc="-1" dirty="0">
              <a:solidFill>
                <a:schemeClr val="dk1"/>
              </a:solidFill>
              <a:latin typeface="Arial"/>
            </a:endParaRPr>
          </a:p>
        </p:txBody>
      </p:sp>
      <p:pic>
        <p:nvPicPr>
          <p:cNvPr id="4" name="Immagine 3">
            <a:extLst>
              <a:ext uri="{FF2B5EF4-FFF2-40B4-BE49-F238E27FC236}">
                <a16:creationId xmlns:a16="http://schemas.microsoft.com/office/drawing/2014/main" id="{B514F375-F5A6-F37A-F2D8-4C4AEC91C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287814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914400" y="533520"/>
            <a:ext cx="332388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Conclusions</a:t>
            </a:r>
            <a:endParaRPr lang="fr-FR" sz="3000" b="0" strike="noStrike" spc="-1" dirty="0">
              <a:solidFill>
                <a:schemeClr val="dk1"/>
              </a:solidFill>
              <a:latin typeface="Arial"/>
            </a:endParaRPr>
          </a:p>
        </p:txBody>
      </p:sp>
      <p:sp>
        <p:nvSpPr>
          <p:cNvPr id="209" name="PlaceHolder 2"/>
          <p:cNvSpPr>
            <a:spLocks noGrp="1"/>
          </p:cNvSpPr>
          <p:nvPr>
            <p:ph/>
          </p:nvPr>
        </p:nvSpPr>
        <p:spPr>
          <a:xfrm>
            <a:off x="100119" y="1512093"/>
            <a:ext cx="4985582" cy="2416338"/>
          </a:xfrm>
          <a:prstGeom prst="rect">
            <a:avLst/>
          </a:prstGeom>
          <a:gradFill>
            <a:gsLst>
              <a:gs pos="58000">
                <a:schemeClr val="accent2">
                  <a:lumMod val="75000"/>
                </a:schemeClr>
              </a:gs>
              <a:gs pos="85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gradFill>
        </p:spPr>
        <p:txBody>
          <a:bodyPr wrap="square">
            <a:spAutoFit/>
          </a:bodyPr>
          <a:lstStyle/>
          <a:p>
            <a:pPr marL="0"/>
            <a:r>
              <a:rPr lang="en" sz="2000" spc="-1" dirty="0">
                <a:solidFill>
                  <a:schemeClr val="dk1"/>
                </a:solidFill>
                <a:latin typeface="Montserrat"/>
              </a:rPr>
              <a:t>Integration of artificial intelligence into post-surgical follow-up represents a significant opportunity to </a:t>
            </a:r>
            <a:r>
              <a:rPr lang="en" sz="2000" b="1" spc="-1" dirty="0">
                <a:solidFill>
                  <a:schemeClr val="dk1"/>
                </a:solidFill>
                <a:latin typeface="Montserrat"/>
              </a:rPr>
              <a:t>optimize care processes </a:t>
            </a:r>
            <a:r>
              <a:rPr lang="en" sz="2000" spc="-1" dirty="0">
                <a:solidFill>
                  <a:schemeClr val="dk1"/>
                </a:solidFill>
                <a:latin typeface="Montserrat"/>
              </a:rPr>
              <a:t>and </a:t>
            </a:r>
            <a:r>
              <a:rPr lang="en" sz="2000" b="1" spc="-1" dirty="0">
                <a:solidFill>
                  <a:schemeClr val="dk1"/>
                </a:solidFill>
                <a:latin typeface="Montserrat"/>
              </a:rPr>
              <a:t>improve patient outcomes</a:t>
            </a:r>
            <a:r>
              <a:rPr lang="en" sz="2000" spc="-1" dirty="0">
                <a:solidFill>
                  <a:schemeClr val="dk1"/>
                </a:solidFill>
                <a:latin typeface="Montserrat"/>
              </a:rPr>
              <a:t>. </a:t>
            </a:r>
          </a:p>
          <a:p>
            <a:pPr marL="0"/>
            <a:r>
              <a:rPr lang="en" sz="2000" b="1" spc="-1" dirty="0">
                <a:solidFill>
                  <a:schemeClr val="dk1"/>
                </a:solidFill>
                <a:latin typeface="Montserrat"/>
              </a:rPr>
              <a:t>Addressing the challenges </a:t>
            </a:r>
            <a:r>
              <a:rPr lang="en" sz="2000" spc="-1" dirty="0">
                <a:solidFill>
                  <a:schemeClr val="dk1"/>
                </a:solidFill>
                <a:latin typeface="Montserrat"/>
              </a:rPr>
              <a:t>and </a:t>
            </a:r>
            <a:r>
              <a:rPr lang="en" sz="2000" b="1" spc="-1" dirty="0">
                <a:solidFill>
                  <a:schemeClr val="dk1"/>
                </a:solidFill>
                <a:latin typeface="Montserrat"/>
              </a:rPr>
              <a:t>maximizing the benefits </a:t>
            </a:r>
            <a:r>
              <a:rPr lang="en" sz="2000" spc="-1" dirty="0">
                <a:solidFill>
                  <a:schemeClr val="dk1"/>
                </a:solidFill>
                <a:latin typeface="Montserrat"/>
              </a:rPr>
              <a:t>of AI is crucial for the future of healthcare.</a:t>
            </a:r>
            <a:endParaRPr lang="fr-FR" sz="2000" spc="-1" dirty="0">
              <a:solidFill>
                <a:schemeClr val="dk1"/>
              </a:solidFill>
              <a:latin typeface="Montserrat"/>
            </a:endParaRPr>
          </a:p>
        </p:txBody>
      </p:sp>
      <p:pic>
        <p:nvPicPr>
          <p:cNvPr id="4" name="Immagine 3" descr="Immagine che contiene spazio, schermata, Blu intenso, Blu elettrico&#10;&#10;Il contenuto generato dall'IA potrebbe non essere corretto.">
            <a:extLst>
              <a:ext uri="{FF2B5EF4-FFF2-40B4-BE49-F238E27FC236}">
                <a16:creationId xmlns:a16="http://schemas.microsoft.com/office/drawing/2014/main" id="{63E21713-C4BB-D5E2-9E1F-590F4E875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345" y="2498654"/>
            <a:ext cx="3437350" cy="2261415"/>
          </a:xfrm>
          <a:prstGeom prst="rect">
            <a:avLst/>
          </a:prstGeom>
        </p:spPr>
      </p:pic>
      <p:pic>
        <p:nvPicPr>
          <p:cNvPr id="2" name="Immagine 1">
            <a:extLst>
              <a:ext uri="{FF2B5EF4-FFF2-40B4-BE49-F238E27FC236}">
                <a16:creationId xmlns:a16="http://schemas.microsoft.com/office/drawing/2014/main" id="{B77B2664-E89B-4528-8597-AB08B347C0EE}"/>
              </a:ext>
            </a:extLst>
          </p:cNvPr>
          <p:cNvPicPr>
            <a:picLocks noChangeAspect="1"/>
          </p:cNvPicPr>
          <p:nvPr/>
        </p:nvPicPr>
        <p:blipFill>
          <a:blip r:embed="rId4"/>
          <a:stretch>
            <a:fillRect/>
          </a:stretch>
        </p:blipFill>
        <p:spPr>
          <a:xfrm>
            <a:off x="5054608" y="155413"/>
            <a:ext cx="4082183" cy="2331309"/>
          </a:xfrm>
          <a:prstGeom prst="rect">
            <a:avLst/>
          </a:prstGeom>
        </p:spPr>
      </p:pic>
      <p:pic>
        <p:nvPicPr>
          <p:cNvPr id="3" name="Immagine 2">
            <a:extLst>
              <a:ext uri="{FF2B5EF4-FFF2-40B4-BE49-F238E27FC236}">
                <a16:creationId xmlns:a16="http://schemas.microsoft.com/office/drawing/2014/main" id="{D02CF080-1143-32A1-73E2-31B581E1D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50505192339">
            <a:hlinkClick r:id="" action="ppaction://media"/>
            <a:extLst>
              <a:ext uri="{FF2B5EF4-FFF2-40B4-BE49-F238E27FC236}">
                <a16:creationId xmlns:a16="http://schemas.microsoft.com/office/drawing/2014/main" id="{DD9AA044-4483-E882-5531-18CB174E07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3172" y="1110054"/>
            <a:ext cx="6297654" cy="3568450"/>
          </a:xfrm>
          <a:prstGeom prst="rect">
            <a:avLst/>
          </a:prstGeom>
        </p:spPr>
      </p:pic>
      <p:sp>
        <p:nvSpPr>
          <p:cNvPr id="3" name="PlaceHolder 1">
            <a:extLst>
              <a:ext uri="{FF2B5EF4-FFF2-40B4-BE49-F238E27FC236}">
                <a16:creationId xmlns:a16="http://schemas.microsoft.com/office/drawing/2014/main" id="{2C77915D-01B7-A6D6-F906-FC0464F04D36}"/>
              </a:ext>
            </a:extLst>
          </p:cNvPr>
          <p:cNvSpPr txBox="1">
            <a:spLocks/>
          </p:cNvSpPr>
          <p:nvPr/>
        </p:nvSpPr>
        <p:spPr>
          <a:xfrm>
            <a:off x="1754718" y="0"/>
            <a:ext cx="5634563"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it-IT" sz="3000" b="1" spc="-1" dirty="0">
                <a:solidFill>
                  <a:schemeClr val="dk1"/>
                </a:solidFill>
                <a:latin typeface="Montserrat"/>
              </a:rPr>
              <a:t>2001: A SPACE ODYSSEY</a:t>
            </a:r>
          </a:p>
          <a:p>
            <a:pPr algn="ctr">
              <a:lnSpc>
                <a:spcPct val="100000"/>
              </a:lnSpc>
              <a:tabLst>
                <a:tab pos="0" algn="l"/>
              </a:tabLst>
            </a:pPr>
            <a:r>
              <a:rPr lang="it-IT" sz="3000" b="1" spc="-1" dirty="0">
                <a:solidFill>
                  <a:schemeClr val="dk1"/>
                </a:solidFill>
                <a:latin typeface="Montserrat"/>
              </a:rPr>
              <a:t>(1968 - Stanley Kubrick)</a:t>
            </a:r>
            <a:endParaRPr lang="fr-FR" sz="3000" spc="-1" dirty="0">
              <a:solidFill>
                <a:schemeClr val="dk1"/>
              </a:solidFill>
              <a:latin typeface="Arial"/>
            </a:endParaRPr>
          </a:p>
        </p:txBody>
      </p:sp>
      <p:pic>
        <p:nvPicPr>
          <p:cNvPr id="4" name="Immagine 3">
            <a:extLst>
              <a:ext uri="{FF2B5EF4-FFF2-40B4-BE49-F238E27FC236}">
                <a16:creationId xmlns:a16="http://schemas.microsoft.com/office/drawing/2014/main" id="{DC103D66-3229-04A1-E00C-39B31B478D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A0C52"/>
        </a:solidFill>
        <a:effectLst/>
      </p:bgPr>
    </p:bg>
    <p:spTree>
      <p:nvGrpSpPr>
        <p:cNvPr id="1" name="">
          <a:extLst>
            <a:ext uri="{FF2B5EF4-FFF2-40B4-BE49-F238E27FC236}">
              <a16:creationId xmlns:a16="http://schemas.microsoft.com/office/drawing/2014/main" id="{37AC631C-2365-4012-C167-4FA6A3701843}"/>
            </a:ext>
          </a:extLst>
        </p:cNvPr>
        <p:cNvGrpSpPr/>
        <p:nvPr/>
      </p:nvGrpSpPr>
      <p:grpSpPr>
        <a:xfrm>
          <a:off x="0" y="0"/>
          <a:ext cx="0" cy="0"/>
          <a:chOff x="0" y="0"/>
          <a:chExt cx="0" cy="0"/>
        </a:xfrm>
      </p:grpSpPr>
      <p:cxnSp>
        <p:nvCxnSpPr>
          <p:cNvPr id="154" name="Google Shape;233;p30">
            <a:extLst>
              <a:ext uri="{FF2B5EF4-FFF2-40B4-BE49-F238E27FC236}">
                <a16:creationId xmlns:a16="http://schemas.microsoft.com/office/drawing/2014/main" id="{0AC426E6-B27A-F65A-6F8A-D779BF280AAC}"/>
              </a:ext>
            </a:extLst>
          </p:cNvPr>
          <p:cNvCxnSpPr>
            <a:cxnSpLocks/>
          </p:cNvCxnSpPr>
          <p:nvPr/>
        </p:nvCxnSpPr>
        <p:spPr>
          <a:xfrm>
            <a:off x="4389472" y="1832054"/>
            <a:ext cx="4403558" cy="0"/>
          </a:xfrm>
          <a:prstGeom prst="straightConnector1">
            <a:avLst/>
          </a:prstGeom>
          <a:ln w="9525">
            <a:solidFill>
              <a:srgbClr val="4DE6EC"/>
            </a:solidFill>
            <a:round/>
          </a:ln>
        </p:spPr>
      </p:cxnSp>
      <p:pic>
        <p:nvPicPr>
          <p:cNvPr id="8" name="Immagine 7" descr="Immagine che contiene testo, cielo, poster, nuvola&#10;&#10;Il contenuto generato dall'IA potrebbe non essere corretto.">
            <a:extLst>
              <a:ext uri="{FF2B5EF4-FFF2-40B4-BE49-F238E27FC236}">
                <a16:creationId xmlns:a16="http://schemas.microsoft.com/office/drawing/2014/main" id="{727087FE-B933-3228-BD5A-FC1B12055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 y="-56146"/>
            <a:ext cx="4062895" cy="5261807"/>
          </a:xfrm>
          <a:prstGeom prst="rect">
            <a:avLst/>
          </a:prstGeom>
        </p:spPr>
      </p:pic>
      <p:sp>
        <p:nvSpPr>
          <p:cNvPr id="12" name="Sottotitolo 3">
            <a:extLst>
              <a:ext uri="{FF2B5EF4-FFF2-40B4-BE49-F238E27FC236}">
                <a16:creationId xmlns:a16="http://schemas.microsoft.com/office/drawing/2014/main" id="{023F4AB9-E553-CCA3-09C9-9D1D12E7FD2F}"/>
              </a:ext>
            </a:extLst>
          </p:cNvPr>
          <p:cNvSpPr txBox="1">
            <a:spLocks/>
          </p:cNvSpPr>
          <p:nvPr/>
        </p:nvSpPr>
        <p:spPr>
          <a:xfrm>
            <a:off x="4893896" y="2091880"/>
            <a:ext cx="3394710" cy="959739"/>
          </a:xfrm>
          <a:prstGeom prst="rect">
            <a:avLst/>
          </a:prstGeom>
          <a:noFill/>
          <a:ln w="0">
            <a:noFill/>
          </a:ln>
        </p:spPr>
        <p:txBody>
          <a:bodyPr lIns="91440" tIns="91440" rIns="91440" bIns="91440" anchor="t">
            <a:noAutofit/>
          </a:bodyPr>
          <a:lstStyle>
            <a:defPPr>
              <a:defRPr lang="it-IT"/>
            </a:defPPr>
            <a:lvl1pPr>
              <a:lnSpc>
                <a:spcPct val="100000"/>
              </a:lnSpc>
              <a:spcBef>
                <a:spcPct val="0"/>
              </a:spcBef>
              <a:buNone/>
              <a:tabLst>
                <a:tab pos="0" algn="l"/>
              </a:tabLst>
              <a:defRPr sz="3000" b="1" spc="-1">
                <a:solidFill>
                  <a:schemeClr val="dk1"/>
                </a:solidFill>
                <a:latin typeface="Montserra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1800" dirty="0"/>
              <a:t>Dr.ssa VICHI ELEONORA</a:t>
            </a:r>
          </a:p>
          <a:p>
            <a:pPr algn="ctr"/>
            <a:endParaRPr lang="it-IT" sz="1800" dirty="0"/>
          </a:p>
          <a:p>
            <a:pPr algn="ctr"/>
            <a:r>
              <a:rPr lang="it-IT" sz="1800" dirty="0"/>
              <a:t>U.O. Chirurgia Bariatrica</a:t>
            </a:r>
          </a:p>
          <a:p>
            <a:pPr algn="ctr"/>
            <a:r>
              <a:rPr lang="it-IT" sz="1800" dirty="0"/>
              <a:t>Dr. Rosario Bellini </a:t>
            </a:r>
          </a:p>
        </p:txBody>
      </p:sp>
      <p:sp>
        <p:nvSpPr>
          <p:cNvPr id="2" name="Titolo 2">
            <a:extLst>
              <a:ext uri="{FF2B5EF4-FFF2-40B4-BE49-F238E27FC236}">
                <a16:creationId xmlns:a16="http://schemas.microsoft.com/office/drawing/2014/main" id="{349B949F-9015-7EF7-FCBB-5E1CD5930C08}"/>
              </a:ext>
            </a:extLst>
          </p:cNvPr>
          <p:cNvSpPr txBox="1">
            <a:spLocks/>
          </p:cNvSpPr>
          <p:nvPr/>
        </p:nvSpPr>
        <p:spPr>
          <a:xfrm>
            <a:off x="4893896" y="541206"/>
            <a:ext cx="3090377" cy="1290848"/>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it-IT" sz="3600" b="1" spc="-1" dirty="0">
                <a:solidFill>
                  <a:schemeClr val="dk1"/>
                </a:solidFill>
                <a:latin typeface="Montserrat"/>
              </a:rPr>
              <a:t>Thank </a:t>
            </a:r>
            <a:r>
              <a:rPr lang="it-IT" sz="3600" b="1" spc="-1" dirty="0" err="1">
                <a:solidFill>
                  <a:schemeClr val="dk1"/>
                </a:solidFill>
                <a:latin typeface="Montserrat"/>
              </a:rPr>
              <a:t>you</a:t>
            </a:r>
            <a:r>
              <a:rPr lang="it-IT" sz="3600" b="1" spc="-1" dirty="0">
                <a:solidFill>
                  <a:schemeClr val="dk1"/>
                </a:solidFill>
                <a:latin typeface="Montserrat"/>
              </a:rPr>
              <a:t>!</a:t>
            </a:r>
          </a:p>
        </p:txBody>
      </p:sp>
      <p:pic>
        <p:nvPicPr>
          <p:cNvPr id="1028" name="Picture 4" descr="P.A. 138">
            <a:extLst>
              <a:ext uri="{FF2B5EF4-FFF2-40B4-BE49-F238E27FC236}">
                <a16:creationId xmlns:a16="http://schemas.microsoft.com/office/drawing/2014/main" id="{57E90A2E-7FE2-7A76-3C36-747F7EBE4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024" y="3397430"/>
            <a:ext cx="1540358"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ovo Santa Chiara – Il nuovo ospedale Santa Chiara cresce bene">
            <a:extLst>
              <a:ext uri="{FF2B5EF4-FFF2-40B4-BE49-F238E27FC236}">
                <a16:creationId xmlns:a16="http://schemas.microsoft.com/office/drawing/2014/main" id="{E6C9EBF2-7F46-2E15-0DB8-3BDB236A7F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248" y="3749896"/>
            <a:ext cx="1540358" cy="99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80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914400" y="533520"/>
            <a:ext cx="4466880" cy="1142640"/>
          </a:xfrm>
          <a:prstGeom prst="rect">
            <a:avLst/>
          </a:prstGeom>
          <a:noFill/>
          <a:ln w="0">
            <a:noFill/>
          </a:ln>
        </p:spPr>
        <p:txBody>
          <a:bodyPr lIns="91440" tIns="91440" rIns="91440" bIns="91440" anchor="t">
            <a:normAutofit/>
          </a:bodyPr>
          <a:lstStyle/>
          <a:p>
            <a:pPr indent="0" algn="ctr">
              <a:lnSpc>
                <a:spcPct val="100000"/>
              </a:lnSpc>
              <a:buNone/>
              <a:tabLst>
                <a:tab pos="0" algn="l"/>
              </a:tabLst>
            </a:pPr>
            <a:r>
              <a:rPr lang="en" sz="3000" b="1" spc="-1" dirty="0">
                <a:solidFill>
                  <a:schemeClr val="dk1"/>
                </a:solidFill>
                <a:latin typeface="Montserrat"/>
              </a:rPr>
              <a:t>AI definition</a:t>
            </a:r>
            <a:endParaRPr lang="fr-FR" sz="3000" b="0" strike="noStrike" spc="-1" dirty="0">
              <a:solidFill>
                <a:schemeClr val="dk1"/>
              </a:solidFill>
              <a:latin typeface="Arial"/>
            </a:endParaRPr>
          </a:p>
        </p:txBody>
      </p:sp>
      <p:sp>
        <p:nvSpPr>
          <p:cNvPr id="156" name="PlaceHolder 2"/>
          <p:cNvSpPr>
            <a:spLocks noGrp="1"/>
          </p:cNvSpPr>
          <p:nvPr>
            <p:ph/>
          </p:nvPr>
        </p:nvSpPr>
        <p:spPr>
          <a:xfrm>
            <a:off x="219312" y="1259840"/>
            <a:ext cx="5328828" cy="2773870"/>
          </a:xfrm>
          <a:prstGeom prst="rect">
            <a:avLst/>
          </a:prstGeom>
          <a:gradFill flip="none" rotWithShape="1">
            <a:gsLst>
              <a:gs pos="0">
                <a:schemeClr val="tx2">
                  <a:shade val="30000"/>
                  <a:satMod val="115000"/>
                  <a:alpha val="2000"/>
                  <a:lumMod val="0"/>
                </a:schemeClr>
              </a:gs>
              <a:gs pos="89000">
                <a:schemeClr val="tx2">
                  <a:lumMod val="60000"/>
                  <a:lumOff val="40000"/>
                  <a:shade val="67500"/>
                  <a:satMod val="115000"/>
                </a:schemeClr>
              </a:gs>
              <a:gs pos="100000">
                <a:schemeClr val="tx2">
                  <a:lumMod val="60000"/>
                  <a:lumOff val="40000"/>
                  <a:shade val="100000"/>
                  <a:satMod val="115000"/>
                </a:schemeClr>
              </a:gs>
            </a:gsLst>
            <a:path path="circle">
              <a:fillToRect r="100000" b="100000"/>
            </a:path>
            <a:tileRect l="-100000" t="-100000"/>
          </a:gradFill>
          <a:ln w="0">
            <a:noFill/>
          </a:ln>
        </p:spPr>
        <p:txBody>
          <a:bodyPr lIns="91440" tIns="91440" rIns="91440" bIns="91440" anchor="t">
            <a:noAutofit/>
          </a:bodyPr>
          <a:lstStyle/>
          <a:p>
            <a:pPr marL="400050" indent="-171450">
              <a:lnSpc>
                <a:spcPct val="100000"/>
              </a:lnSpc>
              <a:tabLst>
                <a:tab pos="0" algn="l"/>
              </a:tabLst>
            </a:pPr>
            <a:r>
              <a:rPr lang="fr-FR" sz="2000" spc="-1">
                <a:solidFill>
                  <a:schemeClr val="dk1"/>
                </a:solidFill>
                <a:latin typeface="Montserrat"/>
              </a:rPr>
              <a:t>Artificial</a:t>
            </a:r>
            <a:r>
              <a:rPr lang="fr-FR" sz="2000" spc="-1" dirty="0">
                <a:solidFill>
                  <a:schemeClr val="dk1"/>
                </a:solidFill>
                <a:latin typeface="Montserrat"/>
              </a:rPr>
              <a:t> intelligence (AI</a:t>
            </a:r>
            <a:r>
              <a:rPr lang="fr-FR" sz="2000" spc="-1">
                <a:solidFill>
                  <a:schemeClr val="dk1"/>
                </a:solidFill>
                <a:latin typeface="Montserrat"/>
              </a:rPr>
              <a:t>) is defined</a:t>
            </a:r>
            <a:r>
              <a:rPr lang="fr-FR" sz="2000" spc="-1" dirty="0">
                <a:solidFill>
                  <a:schemeClr val="dk1"/>
                </a:solidFill>
                <a:latin typeface="Montserrat"/>
              </a:rPr>
              <a:t> as a computer science capable </a:t>
            </a:r>
            <a:r>
              <a:rPr lang="fr-FR" sz="2000" spc="-1">
                <a:solidFill>
                  <a:schemeClr val="dk1"/>
                </a:solidFill>
                <a:latin typeface="Montserrat"/>
              </a:rPr>
              <a:t>of imitating several</a:t>
            </a:r>
            <a:r>
              <a:rPr lang="fr-FR" sz="2000" spc="-1" dirty="0">
                <a:solidFill>
                  <a:schemeClr val="dk1"/>
                </a:solidFill>
                <a:latin typeface="Montserrat"/>
              </a:rPr>
              <a:t> aspects </a:t>
            </a:r>
            <a:r>
              <a:rPr lang="fr-FR" sz="2000" spc="-1">
                <a:solidFill>
                  <a:schemeClr val="dk1"/>
                </a:solidFill>
                <a:latin typeface="Montserrat"/>
              </a:rPr>
              <a:t>of human</a:t>
            </a:r>
            <a:r>
              <a:rPr lang="fr-FR" sz="2000" spc="-1" dirty="0">
                <a:solidFill>
                  <a:schemeClr val="dk1"/>
                </a:solidFill>
                <a:latin typeface="Montserrat"/>
              </a:rPr>
              <a:t> intelligence </a:t>
            </a:r>
            <a:r>
              <a:rPr lang="fr-FR" sz="2000" spc="-1">
                <a:solidFill>
                  <a:schemeClr val="dk1"/>
                </a:solidFill>
                <a:latin typeface="Montserrat"/>
              </a:rPr>
              <a:t>and behavior, </a:t>
            </a:r>
            <a:r>
              <a:rPr lang="en" sz="2000" spc="-1" dirty="0">
                <a:solidFill>
                  <a:schemeClr val="dk1"/>
                </a:solidFill>
                <a:latin typeface="Montserrat"/>
              </a:rPr>
              <a:t>performing tasks, such as learning, reasoning, and self-correction. </a:t>
            </a:r>
          </a:p>
          <a:p>
            <a:pPr marL="400050" indent="-171450">
              <a:lnSpc>
                <a:spcPct val="100000"/>
              </a:lnSpc>
              <a:tabLst>
                <a:tab pos="0" algn="l"/>
              </a:tabLst>
            </a:pPr>
            <a:r>
              <a:rPr lang="en" sz="2000" spc="-1" dirty="0">
                <a:solidFill>
                  <a:schemeClr val="dk1"/>
                </a:solidFill>
                <a:latin typeface="Montserrat"/>
              </a:rPr>
              <a:t>AI can analyze large amounts of data and draw meaningful </a:t>
            </a:r>
            <a:r>
              <a:rPr lang="en" sz="2000" spc="-1">
                <a:solidFill>
                  <a:schemeClr val="dk1"/>
                </a:solidFill>
                <a:latin typeface="Montserrat"/>
              </a:rPr>
              <a:t>conclusions.</a:t>
            </a:r>
            <a:endParaRPr lang="fr-FR" sz="2000" spc="-1" dirty="0">
              <a:solidFill>
                <a:schemeClr val="dk1"/>
              </a:solidFill>
              <a:latin typeface="Montserrat"/>
            </a:endParaRPr>
          </a:p>
        </p:txBody>
      </p:sp>
      <p:pic>
        <p:nvPicPr>
          <p:cNvPr id="2" name="Immagine 1">
            <a:extLst>
              <a:ext uri="{FF2B5EF4-FFF2-40B4-BE49-F238E27FC236}">
                <a16:creationId xmlns:a16="http://schemas.microsoft.com/office/drawing/2014/main" id="{AE3C2966-70F3-8DB2-E8AF-7EC1575FC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165" name="Google Shape;285;p35"/>
          <p:cNvSpPr/>
          <p:nvPr/>
        </p:nvSpPr>
        <p:spPr>
          <a:xfrm>
            <a:off x="5863608" y="811044"/>
            <a:ext cx="3061080" cy="4050000"/>
          </a:xfrm>
          <a:prstGeom prst="roundRect">
            <a:avLst>
              <a:gd name="adj" fmla="val 16667"/>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5" name="Immagine 4" descr="Immagine che contiene testo, Carattere, schermata, ricevuta&#10;&#10;Il contenuto generato dall'IA potrebbe non essere corretto.">
            <a:extLst>
              <a:ext uri="{FF2B5EF4-FFF2-40B4-BE49-F238E27FC236}">
                <a16:creationId xmlns:a16="http://schemas.microsoft.com/office/drawing/2014/main" id="{107F1E04-3D65-36BC-DD11-05B324F9DF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9399" y="4291045"/>
            <a:ext cx="2874536" cy="6691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F05453FB-129B-07ED-2831-1804D59E61B4}"/>
              </a:ext>
            </a:extLst>
          </p:cNvPr>
          <p:cNvSpPr txBox="1">
            <a:spLocks/>
          </p:cNvSpPr>
          <p:nvPr/>
        </p:nvSpPr>
        <p:spPr>
          <a:xfrm>
            <a:off x="1008443" y="425455"/>
            <a:ext cx="4466880" cy="1142640"/>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en" sz="3000" b="1" spc="-1">
                <a:solidFill>
                  <a:schemeClr val="dk1"/>
                </a:solidFill>
                <a:latin typeface="Montserrat"/>
              </a:rPr>
              <a:t>AI definition</a:t>
            </a:r>
            <a:endParaRPr lang="fr-FR" sz="3000" spc="-1" dirty="0">
              <a:solidFill>
                <a:schemeClr val="dk1"/>
              </a:solidFill>
              <a:latin typeface="Arial"/>
            </a:endParaRPr>
          </a:p>
        </p:txBody>
      </p:sp>
      <p:pic>
        <p:nvPicPr>
          <p:cNvPr id="6" name="Immagine 5">
            <a:extLst>
              <a:ext uri="{FF2B5EF4-FFF2-40B4-BE49-F238E27FC236}">
                <a16:creationId xmlns:a16="http://schemas.microsoft.com/office/drawing/2014/main" id="{CFC6C171-82C4-48CA-61A8-2C476DF41BD1}"/>
              </a:ext>
            </a:extLst>
          </p:cNvPr>
          <p:cNvPicPr>
            <a:picLocks noChangeAspect="1"/>
          </p:cNvPicPr>
          <p:nvPr/>
        </p:nvPicPr>
        <p:blipFill>
          <a:blip r:embed="rId3" cstate="print">
            <a:extLst>
              <a:ext uri="{28A0092B-C50C-407E-A947-70E740481C1C}">
                <a14:useLocalDpi xmlns:a14="http://schemas.microsoft.com/office/drawing/2010/main" val="0"/>
              </a:ext>
            </a:extLst>
          </a:blip>
          <a:srcRect l="28071" t="43227" r="23876" b="33251"/>
          <a:stretch/>
        </p:blipFill>
        <p:spPr>
          <a:xfrm>
            <a:off x="5777075" y="303126"/>
            <a:ext cx="3236976" cy="840946"/>
          </a:xfrm>
          <a:prstGeom prst="rect">
            <a:avLst/>
          </a:prstGeom>
        </p:spPr>
      </p:pic>
      <p:pic>
        <p:nvPicPr>
          <p:cNvPr id="7" name="Immagine 6">
            <a:extLst>
              <a:ext uri="{FF2B5EF4-FFF2-40B4-BE49-F238E27FC236}">
                <a16:creationId xmlns:a16="http://schemas.microsoft.com/office/drawing/2014/main" id="{DCAF1F8E-9ED4-4954-E34C-9706580BE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4" name="Immagine 3">
            <a:extLst>
              <a:ext uri="{FF2B5EF4-FFF2-40B4-BE49-F238E27FC236}">
                <a16:creationId xmlns:a16="http://schemas.microsoft.com/office/drawing/2014/main" id="{9AC620E1-364E-339B-F17C-2DEC0CA38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051" y="1492677"/>
            <a:ext cx="5866000" cy="3622480"/>
          </a:xfrm>
          <a:prstGeom prst="rect">
            <a:avLst/>
          </a:prstGeom>
        </p:spPr>
      </p:pic>
      <p:sp>
        <p:nvSpPr>
          <p:cNvPr id="5" name="PlaceHolder 2">
            <a:extLst>
              <a:ext uri="{FF2B5EF4-FFF2-40B4-BE49-F238E27FC236}">
                <a16:creationId xmlns:a16="http://schemas.microsoft.com/office/drawing/2014/main" id="{E0EE5451-AEDB-AFAE-2444-27256A4A5240}"/>
              </a:ext>
            </a:extLst>
          </p:cNvPr>
          <p:cNvSpPr txBox="1">
            <a:spLocks/>
          </p:cNvSpPr>
          <p:nvPr/>
        </p:nvSpPr>
        <p:spPr>
          <a:xfrm>
            <a:off x="4766735" y="1137920"/>
            <a:ext cx="4247316" cy="2366366"/>
          </a:xfrm>
          <a:prstGeom prst="rect">
            <a:avLst/>
          </a:prstGeom>
          <a:gradFill flip="none" rotWithShape="1">
            <a:gsLst>
              <a:gs pos="23000">
                <a:schemeClr val="bg1">
                  <a:lumMod val="75000"/>
                  <a:lumOff val="25000"/>
                  <a:shade val="30000"/>
                  <a:satMod val="115000"/>
                </a:schemeClr>
              </a:gs>
              <a:gs pos="54000">
                <a:schemeClr val="bg1">
                  <a:lumMod val="75000"/>
                  <a:lumOff val="25000"/>
                  <a:shade val="67500"/>
                  <a:satMod val="115000"/>
                </a:schemeClr>
              </a:gs>
              <a:gs pos="79000">
                <a:schemeClr val="bg1">
                  <a:lumMod val="75000"/>
                  <a:lumOff val="25000"/>
                  <a:shade val="100000"/>
                  <a:satMod val="115000"/>
                </a:schemeClr>
              </a:gs>
            </a:gsLst>
            <a:path path="circle">
              <a:fillToRect l="100000" t="100000"/>
            </a:path>
            <a:tileRect r="-100000" b="-100000"/>
          </a:grad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1417"/>
              </a:spcBef>
              <a:buNone/>
            </a:pPr>
            <a:r>
              <a:rPr lang="en-US" sz="2200" b="1" spc="-1" dirty="0">
                <a:solidFill>
                  <a:schemeClr val="dk1"/>
                </a:solidFill>
                <a:latin typeface="Montserrat"/>
              </a:rPr>
              <a:t>Deep learning: </a:t>
            </a:r>
            <a:r>
              <a:rPr lang="en-US" sz="2200" spc="-1" dirty="0">
                <a:solidFill>
                  <a:schemeClr val="dk1"/>
                </a:solidFill>
                <a:latin typeface="Montserrat"/>
              </a:rPr>
              <a:t>A specific subclass of machine learning uses neural networks with many layers - hence the term "deep“- to analyze imported data and to make predictions or decisions.</a:t>
            </a:r>
            <a:endParaRPr lang="fr-FR" sz="2200" spc="-1" dirty="0">
              <a:solidFill>
                <a:schemeClr val="dk1"/>
              </a:solidFill>
              <a:latin typeface="Montserrat"/>
            </a:endParaRPr>
          </a:p>
        </p:txBody>
      </p:sp>
      <p:sp>
        <p:nvSpPr>
          <p:cNvPr id="3" name="PlaceHolder 2">
            <a:extLst>
              <a:ext uri="{FF2B5EF4-FFF2-40B4-BE49-F238E27FC236}">
                <a16:creationId xmlns:a16="http://schemas.microsoft.com/office/drawing/2014/main" id="{4EB9EA1F-BDCE-AB1D-1956-4E6F8F53C622}"/>
              </a:ext>
            </a:extLst>
          </p:cNvPr>
          <p:cNvSpPr txBox="1">
            <a:spLocks/>
          </p:cNvSpPr>
          <p:nvPr/>
        </p:nvSpPr>
        <p:spPr>
          <a:xfrm>
            <a:off x="10160" y="2078211"/>
            <a:ext cx="4572000" cy="2567707"/>
          </a:xfrm>
          <a:prstGeom prst="rect">
            <a:avLst/>
          </a:prstGeom>
          <a:gradFill flip="none" rotWithShape="1">
            <a:gsLst>
              <a:gs pos="32000">
                <a:srgbClr val="4355D7">
                  <a:shade val="30000"/>
                  <a:satMod val="115000"/>
                </a:srgbClr>
              </a:gs>
              <a:gs pos="61000">
                <a:srgbClr val="4355D7">
                  <a:shade val="67500"/>
                  <a:satMod val="115000"/>
                </a:srgbClr>
              </a:gs>
              <a:gs pos="84000">
                <a:srgbClr val="4355D7">
                  <a:shade val="100000"/>
                  <a:satMod val="115000"/>
                </a:srgbClr>
              </a:gs>
            </a:gsLst>
            <a:path path="circle">
              <a:fillToRect r="100000" b="100000"/>
            </a:path>
            <a:tileRect l="-100000" t="-100000"/>
          </a:grad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1417"/>
              </a:spcBef>
              <a:buNone/>
            </a:pPr>
            <a:r>
              <a:rPr lang="en-US" sz="2200" b="1" spc="-1" dirty="0">
                <a:solidFill>
                  <a:schemeClr val="dk1"/>
                </a:solidFill>
                <a:latin typeface="Montserrat"/>
              </a:rPr>
              <a:t>Machine learning:</a:t>
            </a:r>
            <a:r>
              <a:rPr lang="en-US" sz="2200" spc="-1" dirty="0">
                <a:solidFill>
                  <a:schemeClr val="dk1"/>
                </a:solidFill>
                <a:latin typeface="Montserrat"/>
              </a:rPr>
              <a:t> is a field of AI that focuses on developing algorithms that allow computers to learn from data and improve their performance over time without being explicitly programmed.</a:t>
            </a:r>
          </a:p>
          <a:p>
            <a:pPr indent="0">
              <a:spcBef>
                <a:spcPts val="1417"/>
              </a:spcBef>
              <a:buNone/>
            </a:pPr>
            <a:endParaRPr lang="fr-FR" sz="2200" spc="-1" dirty="0">
              <a:solidFill>
                <a:schemeClr val="dk1"/>
              </a:solidFill>
              <a:latin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3714-0FF5-2638-39F4-AB1EC2568BED}"/>
            </a:ext>
          </a:extLst>
        </p:cNvPr>
        <p:cNvGrpSpPr/>
        <p:nvPr/>
      </p:nvGrpSpPr>
      <p:grpSpPr>
        <a:xfrm>
          <a:off x="0" y="0"/>
          <a:ext cx="0" cy="0"/>
          <a:chOff x="0" y="0"/>
          <a:chExt cx="0" cy="0"/>
        </a:xfrm>
      </p:grpSpPr>
      <p:sp>
        <p:nvSpPr>
          <p:cNvPr id="163" name="PlaceHolder 1">
            <a:extLst>
              <a:ext uri="{FF2B5EF4-FFF2-40B4-BE49-F238E27FC236}">
                <a16:creationId xmlns:a16="http://schemas.microsoft.com/office/drawing/2014/main" id="{46E356C3-7CDB-EC4F-2BF6-CBD8A496B0AA}"/>
              </a:ext>
            </a:extLst>
          </p:cNvPr>
          <p:cNvSpPr>
            <a:spLocks noGrp="1"/>
          </p:cNvSpPr>
          <p:nvPr>
            <p:ph type="title"/>
          </p:nvPr>
        </p:nvSpPr>
        <p:spPr>
          <a:xfrm>
            <a:off x="914400" y="533520"/>
            <a:ext cx="6842760" cy="114264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3000" b="1" strike="noStrike" spc="-1" dirty="0">
                <a:solidFill>
                  <a:schemeClr val="dk1"/>
                </a:solidFill>
                <a:latin typeface="Montserrat"/>
                <a:ea typeface="Montserrat"/>
              </a:rPr>
              <a:t>History and evolution</a:t>
            </a:r>
            <a:endParaRPr lang="fr-FR" sz="3000" b="0" strike="noStrike" spc="-1" dirty="0">
              <a:solidFill>
                <a:schemeClr val="dk1"/>
              </a:solidFill>
              <a:latin typeface="Arial"/>
            </a:endParaRPr>
          </a:p>
        </p:txBody>
      </p:sp>
      <p:pic>
        <p:nvPicPr>
          <p:cNvPr id="1026" name="Picture 2">
            <a:extLst>
              <a:ext uri="{FF2B5EF4-FFF2-40B4-BE49-F238E27FC236}">
                <a16:creationId xmlns:a16="http://schemas.microsoft.com/office/drawing/2014/main" id="{F0CA63C8-B2CD-8622-06C1-BBCC9616D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1" y="1292016"/>
            <a:ext cx="6405012" cy="3330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ma 8">
            <a:extLst>
              <a:ext uri="{FF2B5EF4-FFF2-40B4-BE49-F238E27FC236}">
                <a16:creationId xmlns:a16="http://schemas.microsoft.com/office/drawing/2014/main" id="{F854575A-6E09-77E1-55C7-DA1B2FF6285D}"/>
              </a:ext>
            </a:extLst>
          </p:cNvPr>
          <p:cNvGraphicFramePr/>
          <p:nvPr>
            <p:extLst>
              <p:ext uri="{D42A27DB-BD31-4B8C-83A1-F6EECF244321}">
                <p14:modId xmlns:p14="http://schemas.microsoft.com/office/powerpoint/2010/main" val="413219707"/>
              </p:ext>
            </p:extLst>
          </p:nvPr>
        </p:nvGraphicFramePr>
        <p:xfrm>
          <a:off x="4404051" y="-165945"/>
          <a:ext cx="5131006" cy="3602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magine 1">
            <a:extLst>
              <a:ext uri="{FF2B5EF4-FFF2-40B4-BE49-F238E27FC236}">
                <a16:creationId xmlns:a16="http://schemas.microsoft.com/office/drawing/2014/main" id="{1061613A-9B75-2D03-FD6B-9B1E87CE0C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
        <p:nvSpPr>
          <p:cNvPr id="10" name="Esplosione: 8 punte 9">
            <a:extLst>
              <a:ext uri="{FF2B5EF4-FFF2-40B4-BE49-F238E27FC236}">
                <a16:creationId xmlns:a16="http://schemas.microsoft.com/office/drawing/2014/main" id="{C11B4534-AA8E-24C5-B3FD-9BCF2240AFB5}"/>
              </a:ext>
            </a:extLst>
          </p:cNvPr>
          <p:cNvSpPr/>
          <p:nvPr/>
        </p:nvSpPr>
        <p:spPr>
          <a:xfrm>
            <a:off x="6969554" y="3482340"/>
            <a:ext cx="1844040" cy="1600200"/>
          </a:xfrm>
          <a:prstGeom prst="irregularSeal1">
            <a:avLst/>
          </a:prstGeom>
          <a:solidFill>
            <a:srgbClr val="FFFF00"/>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spc="-1" dirty="0">
                <a:solidFill>
                  <a:schemeClr val="tx2">
                    <a:lumMod val="75000"/>
                  </a:schemeClr>
                </a:solidFill>
                <a:latin typeface="Montserrat"/>
              </a:rPr>
              <a:t>BIG BANG </a:t>
            </a:r>
          </a:p>
        </p:txBody>
      </p:sp>
    </p:spTree>
    <p:extLst>
      <p:ext uri="{BB962C8B-B14F-4D97-AF65-F5344CB8AC3E}">
        <p14:creationId xmlns:p14="http://schemas.microsoft.com/office/powerpoint/2010/main" val="394116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A179CDAC-0FE2-E9C0-9580-6166AFF54F61}"/>
              </a:ext>
            </a:extLst>
          </p:cNvPr>
          <p:cNvSpPr txBox="1">
            <a:spLocks/>
          </p:cNvSpPr>
          <p:nvPr/>
        </p:nvSpPr>
        <p:spPr>
          <a:xfrm>
            <a:off x="753601" y="1178560"/>
            <a:ext cx="4949969" cy="1787366"/>
          </a:xfrm>
          <a:prstGeom prst="rect">
            <a:avLst/>
          </a:prstGeom>
          <a:noFill/>
          <a:ln w="28575">
            <a:solidFill>
              <a:schemeClr val="accent2"/>
            </a:solidFill>
          </a:ln>
        </p:spPr>
        <p:txBody>
          <a:bodyPr lIns="91440" tIns="91440" rIns="91440" bIns="91440" anchor="t">
            <a:noAutofit/>
          </a:bodyPr>
          <a:lstStyle>
            <a:defPPr>
              <a:defRPr lang="it-IT"/>
            </a:defPPr>
            <a:lvl1pPr marL="400050" indent="-171450">
              <a:lnSpc>
                <a:spcPct val="100000"/>
              </a:lnSpc>
              <a:spcBef>
                <a:spcPts val="1000"/>
              </a:spcBef>
              <a:buFont typeface="Arial" panose="020B0604020202020204" pitchFamily="34" charset="0"/>
              <a:buChar char="•"/>
              <a:tabLst>
                <a:tab pos="0" algn="l"/>
              </a:tabLst>
              <a:defRPr sz="1600" spc="-1">
                <a:solidFill>
                  <a:schemeClr val="dk1"/>
                </a:solidFill>
                <a:latin typeface="Montserrat"/>
                <a:ea typeface="Montserra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indent="0" algn="ctr">
              <a:buNone/>
            </a:pPr>
            <a:r>
              <a:rPr lang="en" b="1" dirty="0">
                <a:solidFill>
                  <a:schemeClr val="accent3"/>
                </a:solidFill>
              </a:rPr>
              <a:t>April 2018 </a:t>
            </a:r>
            <a:r>
              <a:rPr lang="en" b="1" dirty="0">
                <a:solidFill>
                  <a:schemeClr val="tx1"/>
                </a:solidFill>
              </a:rPr>
              <a:t>-</a:t>
            </a:r>
            <a:r>
              <a:rPr lang="en" b="1" dirty="0">
                <a:solidFill>
                  <a:schemeClr val="accent3"/>
                </a:solidFill>
              </a:rPr>
              <a:t> </a:t>
            </a:r>
            <a:r>
              <a:rPr lang="en" b="1" dirty="0"/>
              <a:t>First software that uses AI approved by U.S. Food and Drug Administration</a:t>
            </a:r>
          </a:p>
        </p:txBody>
      </p:sp>
      <p:pic>
        <p:nvPicPr>
          <p:cNvPr id="4" name="Immagine 3" descr="Immagine che contiene testo, Carattere, schermata&#10;&#10;Il contenuto generato dall'IA potrebbe non essere corretto.">
            <a:extLst>
              <a:ext uri="{FF2B5EF4-FFF2-40B4-BE49-F238E27FC236}">
                <a16:creationId xmlns:a16="http://schemas.microsoft.com/office/drawing/2014/main" id="{96641FFE-16CA-1DA4-95C7-3119E8C0A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633" y="3937325"/>
            <a:ext cx="2444125" cy="701478"/>
          </a:xfrm>
          <a:prstGeom prst="rect">
            <a:avLst/>
          </a:prstGeom>
        </p:spPr>
      </p:pic>
      <p:pic>
        <p:nvPicPr>
          <p:cNvPr id="8" name="Immagine 7" descr="Immagine che contiene testo, Carattere, schermata, bianco&#10;&#10;Il contenuto generato dall'IA potrebbe non essere corretto.">
            <a:extLst>
              <a:ext uri="{FF2B5EF4-FFF2-40B4-BE49-F238E27FC236}">
                <a16:creationId xmlns:a16="http://schemas.microsoft.com/office/drawing/2014/main" id="{4B70AC7C-342E-71A2-6A59-300179381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77" y="3924093"/>
            <a:ext cx="2327423" cy="733924"/>
          </a:xfrm>
          <a:prstGeom prst="rect">
            <a:avLst/>
          </a:prstGeom>
        </p:spPr>
      </p:pic>
      <p:sp>
        <p:nvSpPr>
          <p:cNvPr id="10" name="PlaceHolder 1">
            <a:extLst>
              <a:ext uri="{FF2B5EF4-FFF2-40B4-BE49-F238E27FC236}">
                <a16:creationId xmlns:a16="http://schemas.microsoft.com/office/drawing/2014/main" id="{8063E662-9D07-F684-1769-87D86D57102A}"/>
              </a:ext>
            </a:extLst>
          </p:cNvPr>
          <p:cNvSpPr txBox="1">
            <a:spLocks/>
          </p:cNvSpPr>
          <p:nvPr/>
        </p:nvSpPr>
        <p:spPr>
          <a:xfrm>
            <a:off x="914400" y="533520"/>
            <a:ext cx="5189220" cy="701478"/>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trike="noStrike" spc="-1" dirty="0">
                <a:solidFill>
                  <a:schemeClr val="dk1"/>
                </a:solidFill>
                <a:latin typeface="Montserrat"/>
                <a:ea typeface="Montserrat"/>
              </a:rPr>
              <a:t>Medical applications</a:t>
            </a:r>
            <a:endParaRPr lang="fr-FR" sz="3000" spc="-1" dirty="0">
              <a:solidFill>
                <a:schemeClr val="dk1"/>
              </a:solidFill>
              <a:latin typeface="Arial"/>
            </a:endParaRPr>
          </a:p>
        </p:txBody>
      </p:sp>
      <p:sp>
        <p:nvSpPr>
          <p:cNvPr id="11" name="Google Shape;285;p35">
            <a:extLst>
              <a:ext uri="{FF2B5EF4-FFF2-40B4-BE49-F238E27FC236}">
                <a16:creationId xmlns:a16="http://schemas.microsoft.com/office/drawing/2014/main" id="{4C4C0ABD-1302-385E-5ACB-74ABE138A26E}"/>
              </a:ext>
            </a:extLst>
          </p:cNvPr>
          <p:cNvSpPr/>
          <p:nvPr/>
        </p:nvSpPr>
        <p:spPr>
          <a:xfrm>
            <a:off x="6156960" y="497582"/>
            <a:ext cx="2682240" cy="3320037"/>
          </a:xfrm>
          <a:prstGeom prst="roundRect">
            <a:avLst>
              <a:gd name="adj" fmla="val 16667"/>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dirty="0">
              <a:solidFill>
                <a:srgbClr val="000000"/>
              </a:solidFill>
              <a:latin typeface="OpenSymbol"/>
            </a:endParaRPr>
          </a:p>
        </p:txBody>
      </p:sp>
      <p:sp>
        <p:nvSpPr>
          <p:cNvPr id="13" name="PlaceHolder 2">
            <a:extLst>
              <a:ext uri="{FF2B5EF4-FFF2-40B4-BE49-F238E27FC236}">
                <a16:creationId xmlns:a16="http://schemas.microsoft.com/office/drawing/2014/main" id="{4076D175-37C5-92FA-45C9-3855A515DB2D}"/>
              </a:ext>
            </a:extLst>
          </p:cNvPr>
          <p:cNvSpPr txBox="1">
            <a:spLocks/>
          </p:cNvSpPr>
          <p:nvPr/>
        </p:nvSpPr>
        <p:spPr>
          <a:xfrm>
            <a:off x="382271" y="3026886"/>
            <a:ext cx="5433059" cy="803910"/>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None/>
              <a:tabLst>
                <a:tab pos="0" algn="l"/>
              </a:tabLst>
            </a:pPr>
            <a:r>
              <a:rPr lang="en" sz="1400" spc="-1" dirty="0">
                <a:solidFill>
                  <a:schemeClr val="dk1"/>
                </a:solidFill>
                <a:latin typeface="Montserrat"/>
                <a:ea typeface="Montserrat"/>
              </a:rPr>
              <a:t>Deep learning algorithms </a:t>
            </a:r>
            <a:r>
              <a:rPr lang="en-US" sz="1400" spc="-1" dirty="0">
                <a:solidFill>
                  <a:schemeClr val="dk1"/>
                </a:solidFill>
                <a:latin typeface="Montserrat"/>
                <a:ea typeface="Montserrat"/>
              </a:rPr>
              <a:t>to </a:t>
            </a:r>
            <a:r>
              <a:rPr lang="en-US" sz="1400" u="sng" spc="-1" dirty="0">
                <a:solidFill>
                  <a:schemeClr val="dk1"/>
                </a:solidFill>
                <a:latin typeface="Montserrat"/>
                <a:ea typeface="Montserrat"/>
              </a:rPr>
              <a:t>diagnose lymph node metastases</a:t>
            </a:r>
            <a:r>
              <a:rPr lang="en-US" sz="1400" spc="-1" dirty="0">
                <a:solidFill>
                  <a:schemeClr val="dk1"/>
                </a:solidFill>
                <a:latin typeface="Montserrat"/>
                <a:ea typeface="Montserrat"/>
              </a:rPr>
              <a:t> in women with breast cancer from histologic section images.</a:t>
            </a:r>
            <a:endParaRPr lang="fr-FR" sz="1400" spc="-1" dirty="0">
              <a:solidFill>
                <a:srgbClr val="000000"/>
              </a:solidFill>
              <a:latin typeface="Arial"/>
            </a:endParaRPr>
          </a:p>
        </p:txBody>
      </p:sp>
      <p:sp>
        <p:nvSpPr>
          <p:cNvPr id="14" name="PlaceHolder 2">
            <a:extLst>
              <a:ext uri="{FF2B5EF4-FFF2-40B4-BE49-F238E27FC236}">
                <a16:creationId xmlns:a16="http://schemas.microsoft.com/office/drawing/2014/main" id="{801C43EB-1975-13DB-0F87-86658AE98A16}"/>
              </a:ext>
            </a:extLst>
          </p:cNvPr>
          <p:cNvSpPr txBox="1">
            <a:spLocks/>
          </p:cNvSpPr>
          <p:nvPr/>
        </p:nvSpPr>
        <p:spPr>
          <a:xfrm>
            <a:off x="995145" y="2304775"/>
            <a:ext cx="4466880" cy="701478"/>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None/>
              <a:tabLst>
                <a:tab pos="0" algn="l"/>
              </a:tabLst>
            </a:pPr>
            <a:r>
              <a:rPr lang="en-US" sz="1400" u="sng" spc="-1" dirty="0">
                <a:solidFill>
                  <a:schemeClr val="dk1"/>
                </a:solidFill>
                <a:latin typeface="Montserrat"/>
                <a:ea typeface="Montserrat"/>
              </a:rPr>
              <a:t>Diagnosis of diabetic retinopathy</a:t>
            </a:r>
            <a:r>
              <a:rPr lang="en-US" sz="1400" spc="-1" dirty="0">
                <a:solidFill>
                  <a:schemeClr val="dk1"/>
                </a:solidFill>
                <a:latin typeface="Montserrat"/>
                <a:ea typeface="Montserrat"/>
              </a:rPr>
              <a:t> through the analysis of </a:t>
            </a:r>
            <a:r>
              <a:rPr lang="en-US" sz="1600" spc="-1" dirty="0">
                <a:solidFill>
                  <a:schemeClr val="dk1"/>
                </a:solidFill>
                <a:latin typeface="Montserrat"/>
                <a:ea typeface="Montserrat"/>
              </a:rPr>
              <a:t>images</a:t>
            </a:r>
            <a:r>
              <a:rPr lang="en-US" sz="1400" spc="-1" dirty="0">
                <a:solidFill>
                  <a:schemeClr val="dk1"/>
                </a:solidFill>
                <a:latin typeface="Montserrat"/>
                <a:ea typeface="Montserrat"/>
              </a:rPr>
              <a:t> of the fundus.</a:t>
            </a:r>
            <a:endParaRPr lang="fr-FR" sz="1400" spc="-1" dirty="0">
              <a:solidFill>
                <a:srgbClr val="000000"/>
              </a:solidFill>
              <a:latin typeface="Arial"/>
            </a:endParaRPr>
          </a:p>
        </p:txBody>
      </p:sp>
      <p:sp>
        <p:nvSpPr>
          <p:cNvPr id="15" name="Freccia in giù 14">
            <a:extLst>
              <a:ext uri="{FF2B5EF4-FFF2-40B4-BE49-F238E27FC236}">
                <a16:creationId xmlns:a16="http://schemas.microsoft.com/office/drawing/2014/main" id="{4EE31FAE-0214-D33A-F21C-C8B7A54CDDF9}"/>
              </a:ext>
            </a:extLst>
          </p:cNvPr>
          <p:cNvSpPr/>
          <p:nvPr/>
        </p:nvSpPr>
        <p:spPr>
          <a:xfrm>
            <a:off x="3068955" y="2034887"/>
            <a:ext cx="319260" cy="358140"/>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255529B9-81BC-E31A-0C90-7BF31D9E3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pic>
        <p:nvPicPr>
          <p:cNvPr id="6" name="Immagine 5" descr="Immagine che contiene testo, Carattere, schermata&#10;&#10;Il contenuto generato dall'IA potrebbe non essere corretto.">
            <a:extLst>
              <a:ext uri="{FF2B5EF4-FFF2-40B4-BE49-F238E27FC236}">
                <a16:creationId xmlns:a16="http://schemas.microsoft.com/office/drawing/2014/main" id="{F08B7640-1AA5-4373-2D2E-C457750B85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1556" y="3933791"/>
            <a:ext cx="2327423" cy="10132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1F10-F912-4731-EF9D-F6D141056F4B}"/>
            </a:ext>
          </a:extLst>
        </p:cNvPr>
        <p:cNvGrpSpPr/>
        <p:nvPr/>
      </p:nvGrpSpPr>
      <p:grpSpPr>
        <a:xfrm>
          <a:off x="0" y="0"/>
          <a:ext cx="0" cy="0"/>
          <a:chOff x="0" y="0"/>
          <a:chExt cx="0" cy="0"/>
        </a:xfrm>
      </p:grpSpPr>
      <p:pic>
        <p:nvPicPr>
          <p:cNvPr id="16" name="Immagine 15" descr="Immagine che contiene testo, schermata, Carattere, numero&#10;&#10;Il contenuto generato dall'IA potrebbe non essere corretto.">
            <a:extLst>
              <a:ext uri="{FF2B5EF4-FFF2-40B4-BE49-F238E27FC236}">
                <a16:creationId xmlns:a16="http://schemas.microsoft.com/office/drawing/2014/main" id="{29CE2F95-0003-0664-28E1-77D4B8BB5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048" y="1989559"/>
            <a:ext cx="4806489" cy="2964214"/>
          </a:xfrm>
          <a:prstGeom prst="rect">
            <a:avLst/>
          </a:prstGeom>
        </p:spPr>
      </p:pic>
      <p:sp>
        <p:nvSpPr>
          <p:cNvPr id="13" name="PlaceHolder 2">
            <a:extLst>
              <a:ext uri="{FF2B5EF4-FFF2-40B4-BE49-F238E27FC236}">
                <a16:creationId xmlns:a16="http://schemas.microsoft.com/office/drawing/2014/main" id="{8644B96C-7D13-DD52-61F5-35A54A8EE7D5}"/>
              </a:ext>
            </a:extLst>
          </p:cNvPr>
          <p:cNvSpPr txBox="1">
            <a:spLocks/>
          </p:cNvSpPr>
          <p:nvPr/>
        </p:nvSpPr>
        <p:spPr>
          <a:xfrm>
            <a:off x="4386048" y="1220219"/>
            <a:ext cx="4298487" cy="803910"/>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buNone/>
              <a:tabLst>
                <a:tab pos="0" algn="l"/>
              </a:tabLst>
            </a:pPr>
            <a:r>
              <a:rPr lang="en" sz="1200" spc="-1" dirty="0">
                <a:solidFill>
                  <a:schemeClr val="dk1"/>
                </a:solidFill>
                <a:latin typeface="Montserrat"/>
                <a:ea typeface="Montserrat"/>
              </a:rPr>
              <a:t>M</a:t>
            </a:r>
            <a:r>
              <a:rPr lang="en-US" sz="1200" spc="-1" dirty="0">
                <a:solidFill>
                  <a:schemeClr val="dk1"/>
                </a:solidFill>
                <a:latin typeface="Montserrat"/>
                <a:ea typeface="Montserrat"/>
              </a:rPr>
              <a:t>ore than half of the studies were published over the last 2 years.</a:t>
            </a:r>
            <a:endParaRPr lang="fr-FR" sz="1200" spc="-1" dirty="0">
              <a:solidFill>
                <a:srgbClr val="000000"/>
              </a:solidFill>
              <a:latin typeface="Arial"/>
            </a:endParaRPr>
          </a:p>
        </p:txBody>
      </p:sp>
      <p:pic>
        <p:nvPicPr>
          <p:cNvPr id="5" name="Immagine 4" descr="Immagine che contiene testo, schermata, Carattere, algebra&#10;&#10;Il contenuto generato dall'IA potrebbe non essere corretto.">
            <a:extLst>
              <a:ext uri="{FF2B5EF4-FFF2-40B4-BE49-F238E27FC236}">
                <a16:creationId xmlns:a16="http://schemas.microsoft.com/office/drawing/2014/main" id="{B6B26FFB-B9B9-F18C-5064-28604296F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064" y="3677490"/>
            <a:ext cx="3002557" cy="888585"/>
          </a:xfrm>
          <a:prstGeom prst="rect">
            <a:avLst/>
          </a:prstGeom>
        </p:spPr>
      </p:pic>
      <p:pic>
        <p:nvPicPr>
          <p:cNvPr id="9" name="Immagine 8" descr="Immagine che contiene linea, Diagramma, diagramma, pendio&#10;&#10;Il contenuto generato dall'IA potrebbe non essere corretto.">
            <a:extLst>
              <a:ext uri="{FF2B5EF4-FFF2-40B4-BE49-F238E27FC236}">
                <a16:creationId xmlns:a16="http://schemas.microsoft.com/office/drawing/2014/main" id="{DE5A3AAC-083B-BCF8-A30B-E0D4DDEED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99" y="1070146"/>
            <a:ext cx="3878049" cy="2529162"/>
          </a:xfrm>
          <a:prstGeom prst="rect">
            <a:avLst/>
          </a:prstGeom>
        </p:spPr>
      </p:pic>
      <p:sp>
        <p:nvSpPr>
          <p:cNvPr id="17" name="Rettangolo con angoli arrotondati 16">
            <a:extLst>
              <a:ext uri="{FF2B5EF4-FFF2-40B4-BE49-F238E27FC236}">
                <a16:creationId xmlns:a16="http://schemas.microsoft.com/office/drawing/2014/main" id="{E395C58F-AEAC-B409-676C-E955A53E3179}"/>
              </a:ext>
            </a:extLst>
          </p:cNvPr>
          <p:cNvSpPr/>
          <p:nvPr/>
        </p:nvSpPr>
        <p:spPr>
          <a:xfrm>
            <a:off x="4132048" y="2865120"/>
            <a:ext cx="4806489" cy="1068056"/>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PlaceHolder 1">
            <a:extLst>
              <a:ext uri="{FF2B5EF4-FFF2-40B4-BE49-F238E27FC236}">
                <a16:creationId xmlns:a16="http://schemas.microsoft.com/office/drawing/2014/main" id="{3542F4A4-C916-4630-F7AE-6A6D39E4276E}"/>
              </a:ext>
            </a:extLst>
          </p:cNvPr>
          <p:cNvSpPr txBox="1">
            <a:spLocks/>
          </p:cNvSpPr>
          <p:nvPr/>
        </p:nvSpPr>
        <p:spPr>
          <a:xfrm>
            <a:off x="910281" y="476551"/>
            <a:ext cx="5189220" cy="701478"/>
          </a:xfrm>
          <a:prstGeom prst="rect">
            <a:avLst/>
          </a:prstGeom>
          <a:noFill/>
          <a:ln w="0">
            <a:noFill/>
          </a:ln>
        </p:spPr>
        <p:txBody>
          <a:bodyPr lIns="91440" tIns="91440" rIns="9144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000" b="1" strike="noStrike" spc="-1" dirty="0">
                <a:solidFill>
                  <a:schemeClr val="dk1"/>
                </a:solidFill>
                <a:latin typeface="Montserrat"/>
                <a:ea typeface="Montserrat"/>
              </a:rPr>
              <a:t>Medical applications</a:t>
            </a:r>
            <a:endParaRPr lang="fr-FR" sz="3000" spc="-1" dirty="0">
              <a:solidFill>
                <a:schemeClr val="dk1"/>
              </a:solidFill>
              <a:latin typeface="Arial"/>
            </a:endParaRPr>
          </a:p>
        </p:txBody>
      </p:sp>
      <p:pic>
        <p:nvPicPr>
          <p:cNvPr id="3" name="Immagine 2">
            <a:extLst>
              <a:ext uri="{FF2B5EF4-FFF2-40B4-BE49-F238E27FC236}">
                <a16:creationId xmlns:a16="http://schemas.microsoft.com/office/drawing/2014/main" id="{5EA92EC4-7226-554C-BEFB-FD33B2BF9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1575357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61EAD-4984-B2D8-AB4E-694702756F7A}"/>
            </a:ext>
          </a:extLst>
        </p:cNvPr>
        <p:cNvGrpSpPr/>
        <p:nvPr/>
      </p:nvGrpSpPr>
      <p:grpSpPr>
        <a:xfrm>
          <a:off x="0" y="0"/>
          <a:ext cx="0" cy="0"/>
          <a:chOff x="0" y="0"/>
          <a:chExt cx="0" cy="0"/>
        </a:xfrm>
      </p:grpSpPr>
      <p:sp>
        <p:nvSpPr>
          <p:cNvPr id="168" name="PlaceHolder 1">
            <a:extLst>
              <a:ext uri="{FF2B5EF4-FFF2-40B4-BE49-F238E27FC236}">
                <a16:creationId xmlns:a16="http://schemas.microsoft.com/office/drawing/2014/main" id="{76B4B3AA-A2DB-4ED3-B666-0E539F14A55E}"/>
              </a:ext>
            </a:extLst>
          </p:cNvPr>
          <p:cNvSpPr>
            <a:spLocks noGrp="1"/>
          </p:cNvSpPr>
          <p:nvPr>
            <p:ph type="title"/>
          </p:nvPr>
        </p:nvSpPr>
        <p:spPr>
          <a:xfrm>
            <a:off x="2390760" y="2752560"/>
            <a:ext cx="4362120" cy="88560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 sz="4100" b="1" strike="noStrike" spc="-1">
                <a:solidFill>
                  <a:schemeClr val="dk1"/>
                </a:solidFill>
                <a:latin typeface="Montserrat"/>
                <a:ea typeface="Montserrat"/>
              </a:rPr>
              <a:t>Post Surgical Follow-up</a:t>
            </a:r>
            <a:endParaRPr lang="fr-FR" sz="4100" b="0" strike="noStrike" spc="-1">
              <a:solidFill>
                <a:schemeClr val="dk1"/>
              </a:solidFill>
              <a:latin typeface="Arial"/>
            </a:endParaRPr>
          </a:p>
        </p:txBody>
      </p:sp>
      <p:sp>
        <p:nvSpPr>
          <p:cNvPr id="169" name="PlaceHolder 2">
            <a:extLst>
              <a:ext uri="{FF2B5EF4-FFF2-40B4-BE49-F238E27FC236}">
                <a16:creationId xmlns:a16="http://schemas.microsoft.com/office/drawing/2014/main" id="{7E571713-4F9F-53A1-4537-28D8EDE542A9}"/>
              </a:ext>
            </a:extLst>
          </p:cNvPr>
          <p:cNvSpPr>
            <a:spLocks noGrp="1"/>
          </p:cNvSpPr>
          <p:nvPr>
            <p:ph type="title"/>
          </p:nvPr>
        </p:nvSpPr>
        <p:spPr>
          <a:xfrm>
            <a:off x="4029120" y="1552680"/>
            <a:ext cx="1085400" cy="102852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6000" b="1" strike="noStrike" spc="-1">
                <a:solidFill>
                  <a:schemeClr val="accent3"/>
                </a:solidFill>
                <a:latin typeface="Montserrat"/>
                <a:ea typeface="Montserrat"/>
              </a:rPr>
              <a:t>02</a:t>
            </a:r>
            <a:endParaRPr lang="fr-FR" sz="6000" b="0" strike="noStrike" spc="-1">
              <a:solidFill>
                <a:schemeClr val="dk1"/>
              </a:solidFill>
              <a:latin typeface="Arial"/>
            </a:endParaRPr>
          </a:p>
        </p:txBody>
      </p:sp>
      <p:cxnSp>
        <p:nvCxnSpPr>
          <p:cNvPr id="170" name="Google Shape;278;p34">
            <a:extLst>
              <a:ext uri="{FF2B5EF4-FFF2-40B4-BE49-F238E27FC236}">
                <a16:creationId xmlns:a16="http://schemas.microsoft.com/office/drawing/2014/main" id="{0E3C21BB-9893-EA46-7B70-76943CEAC99F}"/>
              </a:ext>
            </a:extLst>
          </p:cNvPr>
          <p:cNvCxnSpPr/>
          <p:nvPr/>
        </p:nvCxnSpPr>
        <p:spPr>
          <a:xfrm>
            <a:off x="4100760" y="2577600"/>
            <a:ext cx="942480" cy="360"/>
          </a:xfrm>
          <a:prstGeom prst="straightConnector1">
            <a:avLst/>
          </a:prstGeom>
          <a:ln w="9525">
            <a:solidFill>
              <a:srgbClr val="4DE6EC"/>
            </a:solidFill>
            <a:round/>
          </a:ln>
        </p:spPr>
      </p:cxnSp>
      <p:pic>
        <p:nvPicPr>
          <p:cNvPr id="2" name="Immagine 1">
            <a:extLst>
              <a:ext uri="{FF2B5EF4-FFF2-40B4-BE49-F238E27FC236}">
                <a16:creationId xmlns:a16="http://schemas.microsoft.com/office/drawing/2014/main" id="{994FE45B-5C2F-1DCC-1120-AC0AF4BA5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4645918"/>
            <a:ext cx="9344722" cy="586791"/>
          </a:xfrm>
          <a:prstGeom prst="rect">
            <a:avLst/>
          </a:prstGeom>
        </p:spPr>
      </p:pic>
    </p:spTree>
    <p:extLst>
      <p:ext uri="{BB962C8B-B14F-4D97-AF65-F5344CB8AC3E}">
        <p14:creationId xmlns:p14="http://schemas.microsoft.com/office/powerpoint/2010/main" val="3934578614"/>
      </p:ext>
    </p:extLst>
  </p:cSld>
  <p:clrMapOvr>
    <a:masterClrMapping/>
  </p:clrMapOvr>
</p:sld>
</file>

<file path=ppt/theme/theme1.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Futuristic Pattern Social Media Strategy by Slidesgo">
  <a:themeElements>
    <a:clrScheme name="Simple Light">
      <a:dk1>
        <a:srgbClr val="FFFFFF"/>
      </a:dk1>
      <a:lt1>
        <a:srgbClr val="0E0734"/>
      </a:lt1>
      <a:dk2>
        <a:srgbClr val="17216B"/>
      </a:dk2>
      <a:lt2>
        <a:srgbClr val="DF3CB0"/>
      </a:lt2>
      <a:accent1>
        <a:srgbClr val="8944BF"/>
      </a:accent1>
      <a:accent2>
        <a:srgbClr val="3060ED"/>
      </a:accent2>
      <a:accent3>
        <a:srgbClr val="4DE6EC"/>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6482</TotalTime>
  <Words>4997</Words>
  <Application>Microsoft Office PowerPoint</Application>
  <PresentationFormat>Presentazione su schermo (16:9)</PresentationFormat>
  <Paragraphs>288</Paragraphs>
  <Slides>38</Slides>
  <Notes>22</Notes>
  <HiddenSlides>0</HiddenSlides>
  <MMClips>1</MMClips>
  <ScaleCrop>false</ScaleCrop>
  <HeadingPairs>
    <vt:vector size="6" baseType="variant">
      <vt:variant>
        <vt:lpstr>Caratteri utilizzati</vt:lpstr>
      </vt:variant>
      <vt:variant>
        <vt:i4>7</vt:i4>
      </vt:variant>
      <vt:variant>
        <vt:lpstr>Tema</vt:lpstr>
      </vt:variant>
      <vt:variant>
        <vt:i4>26</vt:i4>
      </vt:variant>
      <vt:variant>
        <vt:lpstr>Titoli diapositive</vt:lpstr>
      </vt:variant>
      <vt:variant>
        <vt:i4>38</vt:i4>
      </vt:variant>
    </vt:vector>
  </HeadingPairs>
  <TitlesOfParts>
    <vt:vector size="71" baseType="lpstr">
      <vt:lpstr>Aptos</vt:lpstr>
      <vt:lpstr>Arial</vt:lpstr>
      <vt:lpstr>Google Sans</vt:lpstr>
      <vt:lpstr>Montserrat</vt:lpstr>
      <vt:lpstr>OpenSymbol</vt:lpstr>
      <vt:lpstr>Symbol</vt:lpstr>
      <vt:lpstr>Wingdings</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Futuristic Pattern Social Media Strategy by Slidesgo</vt:lpstr>
      <vt:lpstr>Slidesgo Final Pages</vt:lpstr>
      <vt:lpstr>Slidesgo Final Pages</vt:lpstr>
      <vt:lpstr>Presentazione standard di PowerPoint</vt:lpstr>
      <vt:lpstr>Role of AI in Post Bariatric Surgery Follow-Up</vt:lpstr>
      <vt:lpstr>Introduction to Artificial Intelligence</vt:lpstr>
      <vt:lpstr>AI definition</vt:lpstr>
      <vt:lpstr>Presentazione standard di PowerPoint</vt:lpstr>
      <vt:lpstr>History and evolution</vt:lpstr>
      <vt:lpstr>Presentazione standard di PowerPoint</vt:lpstr>
      <vt:lpstr>Presentazione standard di PowerPoint</vt:lpstr>
      <vt:lpstr>Post Surgical Follow-up</vt:lpstr>
      <vt:lpstr>Importance of follow-up</vt:lpstr>
      <vt:lpstr>Importance of follow-up</vt:lpstr>
      <vt:lpstr>Expected results and monitoring</vt:lpstr>
      <vt:lpstr>Integration of AI in post-Bariatric Surgery Follow-Up</vt:lpstr>
      <vt:lpstr>AI tools for monitoring</vt:lpstr>
      <vt:lpstr>Data analysis and reporting</vt:lpstr>
      <vt:lpstr>Clinical decision support</vt:lpstr>
      <vt:lpstr>Follow-up benefits and practical examples</vt:lpstr>
      <vt:lpstr>Presentazione standard di PowerPoint</vt:lpstr>
      <vt:lpstr>Presentazione standard di PowerPoint</vt:lpstr>
      <vt:lpstr>Presentazione standard di PowerPoint</vt:lpstr>
      <vt:lpstr>Presentazione standard di PowerPoint</vt:lpstr>
      <vt:lpstr>Presentazione standard di PowerPoint</vt:lpstr>
      <vt:lpstr>Benefits of using AI</vt:lpstr>
      <vt:lpstr>Presentazione standard di PowerPoint</vt:lpstr>
      <vt:lpstr>Presentazione standard di PowerPoint</vt:lpstr>
      <vt:lpstr>Successful case studies</vt:lpstr>
      <vt:lpstr>Successful case studies</vt:lpstr>
      <vt:lpstr>Feedback from doctors and surgeons</vt:lpstr>
      <vt:lpstr>Challenges and weak points</vt:lpstr>
      <vt:lpstr>Barriers to adoption</vt:lpstr>
      <vt:lpstr>Training and refresher courses for professionals</vt:lpstr>
      <vt:lpstr>AI model proposed by AI</vt:lpstr>
      <vt:lpstr>Bibliography</vt:lpstr>
      <vt:lpstr>Presentazione standard di PowerPoint</vt:lpstr>
      <vt:lpstr>Presentazione standard di PowerPoint</vt:lpstr>
      <vt:lpstr>Conclusions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Eleonora Vichi</cp:lastModifiedBy>
  <cp:revision>67</cp:revision>
  <dcterms:modified xsi:type="dcterms:W3CDTF">2025-05-08T17:55:30Z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
    <vt:r8>24</vt:r8>
  </property>
</Properties>
</file>